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7"/>
  </p:notesMasterIdLst>
  <p:handoutMasterIdLst>
    <p:handoutMasterId r:id="rId58"/>
  </p:handoutMasterIdLst>
  <p:sldIdLst>
    <p:sldId id="313" r:id="rId2"/>
    <p:sldId id="316" r:id="rId3"/>
    <p:sldId id="257" r:id="rId4"/>
    <p:sldId id="258" r:id="rId5"/>
    <p:sldId id="259" r:id="rId6"/>
    <p:sldId id="260" r:id="rId7"/>
    <p:sldId id="262" r:id="rId8"/>
    <p:sldId id="263" r:id="rId9"/>
    <p:sldId id="266" r:id="rId10"/>
    <p:sldId id="267" r:id="rId11"/>
    <p:sldId id="268" r:id="rId12"/>
    <p:sldId id="269" r:id="rId13"/>
    <p:sldId id="270" r:id="rId14"/>
    <p:sldId id="276" r:id="rId15"/>
    <p:sldId id="277" r:id="rId16"/>
    <p:sldId id="315" r:id="rId17"/>
    <p:sldId id="278" r:id="rId18"/>
    <p:sldId id="279" r:id="rId19"/>
    <p:sldId id="280" r:id="rId20"/>
    <p:sldId id="281" r:id="rId21"/>
    <p:sldId id="282" r:id="rId22"/>
    <p:sldId id="283" r:id="rId23"/>
    <p:sldId id="284" r:id="rId24"/>
    <p:sldId id="271" r:id="rId25"/>
    <p:sldId id="272" r:id="rId26"/>
    <p:sldId id="314" r:id="rId27"/>
    <p:sldId id="273" r:id="rId28"/>
    <p:sldId id="274" r:id="rId29"/>
    <p:sldId id="285" r:id="rId30"/>
    <p:sldId id="287" r:id="rId31"/>
    <p:sldId id="288" r:id="rId32"/>
    <p:sldId id="289" r:id="rId33"/>
    <p:sldId id="290" r:id="rId34"/>
    <p:sldId id="291" r:id="rId35"/>
    <p:sldId id="293" r:id="rId36"/>
    <p:sldId id="294" r:id="rId37"/>
    <p:sldId id="295" r:id="rId38"/>
    <p:sldId id="296" r:id="rId39"/>
    <p:sldId id="297" r:id="rId40"/>
    <p:sldId id="298" r:id="rId41"/>
    <p:sldId id="299" r:id="rId42"/>
    <p:sldId id="300" r:id="rId43"/>
    <p:sldId id="301" r:id="rId44"/>
    <p:sldId id="302" r:id="rId45"/>
    <p:sldId id="318" r:id="rId46"/>
    <p:sldId id="303" r:id="rId47"/>
    <p:sldId id="304" r:id="rId48"/>
    <p:sldId id="305" r:id="rId49"/>
    <p:sldId id="307" r:id="rId50"/>
    <p:sldId id="317" r:id="rId51"/>
    <p:sldId id="309" r:id="rId52"/>
    <p:sldId id="310" r:id="rId53"/>
    <p:sldId id="311" r:id="rId54"/>
    <p:sldId id="312" r:id="rId55"/>
    <p:sldId id="308" r:id="rId56"/>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509" autoAdjust="0"/>
    <p:restoredTop sz="86243" autoAdjust="0"/>
  </p:normalViewPr>
  <p:slideViewPr>
    <p:cSldViewPr snapToGrid="0">
      <p:cViewPr varScale="1">
        <p:scale>
          <a:sx n="63" d="100"/>
          <a:sy n="63" d="100"/>
        </p:scale>
        <p:origin x="32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58A3B76-C33A-49BA-9196-3DBA022DB015}"/>
              </a:ext>
            </a:extLst>
          </p:cNvPr>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a:extLst>
              <a:ext uri="{FF2B5EF4-FFF2-40B4-BE49-F238E27FC236}">
                <a16:creationId xmlns:a16="http://schemas.microsoft.com/office/drawing/2014/main" id="{7D5DC219-2B8B-48D2-9A77-DFCB93FE7C4F}"/>
              </a:ext>
            </a:extLst>
          </p:cNvPr>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5FDE6BCC-3217-4480-B839-8042472F4566}" type="datetimeFigureOut">
              <a:rPr lang="en-US" smtClean="0"/>
              <a:t>5/29/2020</a:t>
            </a:fld>
            <a:endParaRPr lang="en-US" dirty="0"/>
          </a:p>
        </p:txBody>
      </p:sp>
      <p:sp>
        <p:nvSpPr>
          <p:cNvPr id="4" name="Footer Placeholder 3">
            <a:extLst>
              <a:ext uri="{FF2B5EF4-FFF2-40B4-BE49-F238E27FC236}">
                <a16:creationId xmlns:a16="http://schemas.microsoft.com/office/drawing/2014/main" id="{77F0559E-0080-46FA-B534-CF988AB18BAC}"/>
              </a:ext>
            </a:extLst>
          </p:cNvPr>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B7DDA80-170D-44D4-AE3D-92A9523D5533}"/>
              </a:ext>
            </a:extLst>
          </p:cNvPr>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150FAEEF-E0CF-4B8C-8588-E85C78A598D6}" type="slidenum">
              <a:rPr lang="en-US" smtClean="0"/>
              <a:t>‹#›</a:t>
            </a:fld>
            <a:endParaRPr lang="en-US" dirty="0"/>
          </a:p>
        </p:txBody>
      </p:sp>
    </p:spTree>
    <p:extLst>
      <p:ext uri="{BB962C8B-B14F-4D97-AF65-F5344CB8AC3E}">
        <p14:creationId xmlns:p14="http://schemas.microsoft.com/office/powerpoint/2010/main" val="25425058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4022725" y="0"/>
            <a:ext cx="3078163" cy="469900"/>
          </a:xfrm>
          <a:prstGeom prst="rect">
            <a:avLst/>
          </a:prstGeom>
        </p:spPr>
        <p:txBody>
          <a:bodyPr vert="horz" lIns="91440" tIns="45720" rIns="91440" bIns="45720" rtlCol="0"/>
          <a:lstStyle>
            <a:lvl1pPr algn="r">
              <a:defRPr sz="1200"/>
            </a:lvl1pPr>
          </a:lstStyle>
          <a:p>
            <a:fld id="{B346F99C-5E6C-4641-9B2D-22975C015C2E}" type="datetimeFigureOut">
              <a:rPr lang="en-US" smtClean="0"/>
              <a:t>5/29/2020</a:t>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9613" y="4518025"/>
            <a:ext cx="5683250" cy="369728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2725" y="8918575"/>
            <a:ext cx="3078163" cy="469900"/>
          </a:xfrm>
          <a:prstGeom prst="rect">
            <a:avLst/>
          </a:prstGeom>
        </p:spPr>
        <p:txBody>
          <a:bodyPr vert="horz" lIns="91440" tIns="45720" rIns="91440" bIns="45720" rtlCol="0" anchor="b"/>
          <a:lstStyle>
            <a:lvl1pPr algn="r">
              <a:defRPr sz="1200"/>
            </a:lvl1pPr>
          </a:lstStyle>
          <a:p>
            <a:fld id="{6E92BD3B-41FE-4F7D-9C26-1CFB0F47C222}" type="slidenum">
              <a:rPr lang="en-US" smtClean="0"/>
              <a:t>‹#›</a:t>
            </a:fld>
            <a:endParaRPr lang="en-US" dirty="0"/>
          </a:p>
        </p:txBody>
      </p:sp>
    </p:spTree>
    <p:extLst>
      <p:ext uri="{BB962C8B-B14F-4D97-AF65-F5344CB8AC3E}">
        <p14:creationId xmlns:p14="http://schemas.microsoft.com/office/powerpoint/2010/main" val="4145692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92BD3B-41FE-4F7D-9C26-1CFB0F47C222}" type="slidenum">
              <a:rPr lang="en-US" smtClean="0"/>
              <a:t>26</a:t>
            </a:fld>
            <a:endParaRPr lang="en-US" dirty="0"/>
          </a:p>
        </p:txBody>
      </p:sp>
    </p:spTree>
    <p:extLst>
      <p:ext uri="{BB962C8B-B14F-4D97-AF65-F5344CB8AC3E}">
        <p14:creationId xmlns:p14="http://schemas.microsoft.com/office/powerpoint/2010/main" val="1098630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PAULA = PA Unemployment Link Assistant </a:t>
            </a:r>
          </a:p>
        </p:txBody>
      </p:sp>
      <p:sp>
        <p:nvSpPr>
          <p:cNvPr id="4" name="Slide Number Placeholder 3"/>
          <p:cNvSpPr>
            <a:spLocks noGrp="1"/>
          </p:cNvSpPr>
          <p:nvPr>
            <p:ph type="sldNum" sz="quarter" idx="10"/>
          </p:nvPr>
        </p:nvSpPr>
        <p:spPr/>
        <p:txBody>
          <a:bodyPr/>
          <a:lstStyle/>
          <a:p>
            <a:fld id="{6E92BD3B-41FE-4F7D-9C26-1CFB0F47C222}" type="slidenum">
              <a:rPr lang="en-US" smtClean="0"/>
              <a:t>41</a:t>
            </a:fld>
            <a:endParaRPr lang="en-US" dirty="0"/>
          </a:p>
        </p:txBody>
      </p:sp>
    </p:spTree>
    <p:extLst>
      <p:ext uri="{BB962C8B-B14F-4D97-AF65-F5344CB8AC3E}">
        <p14:creationId xmlns:p14="http://schemas.microsoft.com/office/powerpoint/2010/main" val="14180125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with Image">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037924D2-2AB4-4BE1-9687-836615C72DFC}"/>
              </a:ext>
            </a:extLst>
          </p:cNvPr>
          <p:cNvSpPr/>
          <p:nvPr/>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5" name="Picture Placeholder 24">
            <a:extLst>
              <a:ext uri="{FF2B5EF4-FFF2-40B4-BE49-F238E27FC236}">
                <a16:creationId xmlns:a16="http://schemas.microsoft.com/office/drawing/2014/main" id="{73B47EE6-EDE6-4881-B456-B37D9C1ADE3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tx1"/>
                </a:solidFill>
              </a:defRPr>
            </a:lvl1pPr>
          </a:lstStyle>
          <a:p>
            <a:r>
              <a:rPr lang="en-US" noProof="0" dirty="0"/>
              <a:t>Click icon to add picture</a:t>
            </a:r>
          </a:p>
        </p:txBody>
      </p:sp>
      <p:cxnSp>
        <p:nvCxnSpPr>
          <p:cNvPr id="18" name="Straight Connector 17">
            <a:extLst>
              <a:ext uri="{FF2B5EF4-FFF2-40B4-BE49-F238E27FC236}">
                <a16:creationId xmlns:a16="http://schemas.microsoft.com/office/drawing/2014/main" id="{EBEE4DB5-5DEF-4DDB-9764-FD834B9DCAEC}"/>
              </a:ext>
            </a:extLst>
          </p:cNvPr>
          <p:cNvCxnSpPr>
            <a:cxnSpLocks/>
          </p:cNvCxnSpPr>
          <p:nvPr/>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6375721" y="2006084"/>
            <a:ext cx="4853573" cy="1616252"/>
          </a:xfrm>
          <a:prstGeom prst="rect">
            <a:avLst/>
          </a:prstGeom>
        </p:spPr>
        <p:txBody>
          <a:bodyPr anchor="b">
            <a:noAutofit/>
          </a:bodyPr>
          <a:lstStyle>
            <a:lvl1pPr algn="l">
              <a:defRPr sz="3200" b="0">
                <a:solidFill>
                  <a:srgbClr val="00205B"/>
                </a:solidFill>
              </a:defRPr>
            </a:lvl1pPr>
          </a:lstStyle>
          <a:p>
            <a:r>
              <a:rPr lang="en-US" noProof="0" dirty="0"/>
              <a:t>Click To Edit Master Title Style</a:t>
            </a:r>
          </a:p>
        </p:txBody>
      </p:sp>
      <p:sp>
        <p:nvSpPr>
          <p:cNvPr id="3" name="Subtitle 2" title="Subtitle">
            <a:extLst>
              <a:ext uri="{FF2B5EF4-FFF2-40B4-BE49-F238E27FC236}">
                <a16:creationId xmlns:a16="http://schemas.microsoft.com/office/drawing/2014/main" id="{06317687-D49E-41F7-A330-C78C728F0D12}"/>
              </a:ext>
            </a:extLst>
          </p:cNvPr>
          <p:cNvSpPr>
            <a:spLocks noGrp="1"/>
          </p:cNvSpPr>
          <p:nvPr>
            <p:ph type="subTitle" idx="1" hasCustomPrompt="1"/>
          </p:nvPr>
        </p:nvSpPr>
        <p:spPr>
          <a:xfrm>
            <a:off x="6375214" y="3640998"/>
            <a:ext cx="4854339" cy="1257574"/>
          </a:xfrm>
          <a:prstGeom prst="rect">
            <a:avLst/>
          </a:prstGeom>
        </p:spPr>
        <p:txBody>
          <a:bodyPr/>
          <a:lstStyle>
            <a:lvl1pPr marL="0" indent="0" algn="l">
              <a:buNone/>
              <a:defRPr sz="2400" b="0" i="0" spc="300">
                <a:solidFill>
                  <a:srgbClr val="00205B"/>
                </a:solidFill>
                <a:latin typeface="+mn-lt"/>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EDIT SUBTITLE</a:t>
            </a:r>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p:nvCxnSpPr>
        <p:spPr>
          <a:xfrm flipV="1">
            <a:off x="-17837" y="4700016"/>
            <a:ext cx="1919789" cy="1001054"/>
          </a:xfrm>
          <a:prstGeom prst="line">
            <a:avLst/>
          </a:prstGeom>
          <a:ln>
            <a:solidFill>
              <a:srgbClr val="00205B"/>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42025468-C9DB-1241-88D4-167055E98395}"/>
              </a:ext>
            </a:extLst>
          </p:cNvPr>
          <p:cNvPicPr>
            <a:picLocks noChangeAspect="1"/>
          </p:cNvPicPr>
          <p:nvPr/>
        </p:nvPicPr>
        <p:blipFill rotWithShape="1">
          <a:blip r:embed="rId2"/>
          <a:srcRect l="4044" t="30036" r="74879" b="24783"/>
          <a:stretch/>
        </p:blipFill>
        <p:spPr>
          <a:xfrm>
            <a:off x="11009084" y="178200"/>
            <a:ext cx="1016000" cy="1088950"/>
          </a:xfrm>
          <a:prstGeom prst="rect">
            <a:avLst/>
          </a:prstGeom>
        </p:spPr>
      </p:pic>
    </p:spTree>
    <p:extLst>
      <p:ext uri="{BB962C8B-B14F-4D97-AF65-F5344CB8AC3E}">
        <p14:creationId xmlns:p14="http://schemas.microsoft.com/office/powerpoint/2010/main" val="3792788324"/>
      </p:ext>
    </p:extLst>
  </p:cSld>
  <p:clrMapOvr>
    <a:masterClrMapping/>
  </p:clrMapOvr>
  <p:extLst mod="1">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037924D2-2AB4-4BE1-9687-836615C72DFC}"/>
              </a:ext>
            </a:extLst>
          </p:cNvPr>
          <p:cNvSpPr/>
          <p:nvPr/>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EE4DB5-5DEF-4DDB-9764-FD834B9DCAEC}"/>
              </a:ext>
            </a:extLst>
          </p:cNvPr>
          <p:cNvCxnSpPr>
            <a:cxnSpLocks/>
          </p:cNvCxnSpPr>
          <p:nvPr/>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6375721" y="2006084"/>
            <a:ext cx="4853573" cy="1616252"/>
          </a:xfrm>
          <a:prstGeom prst="rect">
            <a:avLst/>
          </a:prstGeom>
        </p:spPr>
        <p:txBody>
          <a:bodyPr anchor="b">
            <a:noAutofit/>
          </a:bodyPr>
          <a:lstStyle>
            <a:lvl1pPr algn="l">
              <a:defRPr sz="3200" b="0">
                <a:solidFill>
                  <a:schemeClr val="accent1"/>
                </a:solidFill>
              </a:defRPr>
            </a:lvl1pPr>
          </a:lstStyle>
          <a:p>
            <a:r>
              <a:rPr lang="en-US" noProof="0" dirty="0"/>
              <a:t>Click To Edit Master Title Style</a:t>
            </a:r>
          </a:p>
        </p:txBody>
      </p:sp>
      <p:sp>
        <p:nvSpPr>
          <p:cNvPr id="3" name="Subtitle 2" title="Subtitle">
            <a:extLst>
              <a:ext uri="{FF2B5EF4-FFF2-40B4-BE49-F238E27FC236}">
                <a16:creationId xmlns:a16="http://schemas.microsoft.com/office/drawing/2014/main" id="{06317687-D49E-41F7-A330-C78C728F0D12}"/>
              </a:ext>
            </a:extLst>
          </p:cNvPr>
          <p:cNvSpPr>
            <a:spLocks noGrp="1"/>
          </p:cNvSpPr>
          <p:nvPr>
            <p:ph type="subTitle" idx="1" hasCustomPrompt="1"/>
          </p:nvPr>
        </p:nvSpPr>
        <p:spPr>
          <a:xfrm>
            <a:off x="6375214" y="3640998"/>
            <a:ext cx="4854339" cy="1257574"/>
          </a:xfrm>
          <a:prstGeom prst="rect">
            <a:avLst/>
          </a:prstGeom>
        </p:spPr>
        <p:txBody>
          <a:bodyPr/>
          <a:lstStyle>
            <a:lvl1pPr marL="0" indent="0" algn="l">
              <a:buNone/>
              <a:defRPr sz="2400" b="0" i="0" spc="300">
                <a:solidFill>
                  <a:schemeClr val="accent6"/>
                </a:solidFill>
                <a:latin typeface="+mn-lt"/>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0466304"/>
      </p:ext>
    </p:extLst>
  </p:cSld>
  <p:clrMapOvr>
    <a:masterClrMapping/>
  </p:clrMapOvr>
  <p:extLst mod="1">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19" name="Right Triangle 18">
            <a:extLst>
              <a:ext uri="{FF2B5EF4-FFF2-40B4-BE49-F238E27FC236}">
                <a16:creationId xmlns:a16="http://schemas.microsoft.com/office/drawing/2014/main" id="{71D0E8AA-902F-440D-9C55-2A391C22396A}"/>
              </a:ext>
            </a:extLst>
          </p:cNvPr>
          <p:cNvSpPr/>
          <p:nvPr/>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Parallelogram 16">
            <a:extLst>
              <a:ext uri="{FF2B5EF4-FFF2-40B4-BE49-F238E27FC236}">
                <a16:creationId xmlns:a16="http://schemas.microsoft.com/office/drawing/2014/main" id="{7D937721-835D-4D84-94A3-6C79D4639514}"/>
              </a:ext>
            </a:extLst>
          </p:cNvPr>
          <p:cNvSpPr/>
          <p:nvPr/>
        </p:nvSpPr>
        <p:spPr>
          <a:xfrm rot="19958790">
            <a:off x="-637324" y="3588176"/>
            <a:ext cx="3860162" cy="1746952"/>
          </a:xfrm>
          <a:prstGeom prst="parallelogram">
            <a:avLst>
              <a:gd name="adj" fmla="val 5321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732BB30B-8262-4715-998F-AAF6A81ADFD3}"/>
              </a:ext>
            </a:extLst>
          </p:cNvPr>
          <p:cNvCxnSpPr>
            <a:cxnSpLocks/>
          </p:cNvCxnSpPr>
          <p:nvPr/>
        </p:nvCxnSpPr>
        <p:spPr>
          <a:xfrm flipV="1">
            <a:off x="0" y="1010090"/>
            <a:ext cx="1785257" cy="9075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0" name="Title 1" title="Title">
            <a:extLst>
              <a:ext uri="{FF2B5EF4-FFF2-40B4-BE49-F238E27FC236}">
                <a16:creationId xmlns:a16="http://schemas.microsoft.com/office/drawing/2014/main" id="{4D7EF399-DAA5-44EC-B712-79C755FE84CB}"/>
              </a:ext>
            </a:extLst>
          </p:cNvPr>
          <p:cNvSpPr>
            <a:spLocks noGrp="1"/>
          </p:cNvSpPr>
          <p:nvPr>
            <p:ph type="title" hasCustomPrompt="1"/>
          </p:nvPr>
        </p:nvSpPr>
        <p:spPr>
          <a:xfrm>
            <a:off x="6283842" y="1987420"/>
            <a:ext cx="4911633" cy="1789855"/>
          </a:xfrm>
          <a:prstGeom prst="rect">
            <a:avLst/>
          </a:prstGeom>
        </p:spPr>
        <p:txBody>
          <a:bodyPr anchor="b">
            <a:normAutofit/>
          </a:bodyPr>
          <a:lstStyle>
            <a:lvl1pPr>
              <a:defRPr sz="3200" b="1">
                <a:solidFill>
                  <a:schemeClr val="accent1"/>
                </a:solidFill>
                <a:latin typeface="Montserrat" pitchFamily="2" charset="77"/>
                <a:cs typeface="Calibri Light" panose="020F0302020204030204" pitchFamily="34" charset="0"/>
              </a:defRPr>
            </a:lvl1pPr>
          </a:lstStyle>
          <a:p>
            <a:r>
              <a:rPr lang="en-US" noProof="0" dirty="0"/>
              <a:t>Click To Edit Master Title Style</a:t>
            </a:r>
          </a:p>
        </p:txBody>
      </p:sp>
      <p:sp>
        <p:nvSpPr>
          <p:cNvPr id="101" name="Text Placeholder 2" title="Subtitle">
            <a:extLst>
              <a:ext uri="{FF2B5EF4-FFF2-40B4-BE49-F238E27FC236}">
                <a16:creationId xmlns:a16="http://schemas.microsoft.com/office/drawing/2014/main" id="{26D13BFA-61B0-402F-8611-02D3DFDBEBCB}"/>
              </a:ext>
            </a:extLst>
          </p:cNvPr>
          <p:cNvSpPr>
            <a:spLocks noGrp="1"/>
          </p:cNvSpPr>
          <p:nvPr>
            <p:ph type="body" idx="1" hasCustomPrompt="1"/>
          </p:nvPr>
        </p:nvSpPr>
        <p:spPr>
          <a:xfrm>
            <a:off x="6283842" y="3792046"/>
            <a:ext cx="4911633" cy="910580"/>
          </a:xfrm>
          <a:prstGeom prst="rect">
            <a:avLst/>
          </a:prstGeom>
        </p:spPr>
        <p:txBody>
          <a:bodyPr>
            <a:normAutofit/>
          </a:bodyPr>
          <a:lstStyle>
            <a:lvl1pPr marL="0" indent="0">
              <a:buNone/>
              <a:defRPr sz="2000" b="0" i="0" spc="300">
                <a:solidFill>
                  <a:schemeClr val="accent6"/>
                </a:solidFill>
                <a:latin typeface="+mn-lt"/>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cxnSp>
        <p:nvCxnSpPr>
          <p:cNvPr id="21" name="Straight Connector 20">
            <a:extLst>
              <a:ext uri="{FF2B5EF4-FFF2-40B4-BE49-F238E27FC236}">
                <a16:creationId xmlns:a16="http://schemas.microsoft.com/office/drawing/2014/main" id="{DA0A0C24-D997-4E78-951F-AFB51C70EFCC}"/>
              </a:ext>
            </a:extLst>
          </p:cNvPr>
          <p:cNvCxnSpPr>
            <a:cxnSpLocks/>
          </p:cNvCxnSpPr>
          <p:nvPr/>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Parallelogram 24">
            <a:extLst>
              <a:ext uri="{FF2B5EF4-FFF2-40B4-BE49-F238E27FC236}">
                <a16:creationId xmlns:a16="http://schemas.microsoft.com/office/drawing/2014/main" id="{E123A0CF-50D6-46EC-8BF6-43E38AFCD588}"/>
              </a:ext>
            </a:extLst>
          </p:cNvPr>
          <p:cNvSpPr/>
          <p:nvPr/>
        </p:nvSpPr>
        <p:spPr>
          <a:xfrm>
            <a:off x="7754112" y="0"/>
            <a:ext cx="2258568" cy="742819"/>
          </a:xfrm>
          <a:prstGeom prst="parallelogram">
            <a:avLst>
              <a:gd name="adj" fmla="val 19585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cxnSp>
        <p:nvCxnSpPr>
          <p:cNvPr id="26" name="Straight Connector 25">
            <a:extLst>
              <a:ext uri="{FF2B5EF4-FFF2-40B4-BE49-F238E27FC236}">
                <a16:creationId xmlns:a16="http://schemas.microsoft.com/office/drawing/2014/main" id="{2B2F1D2E-B631-4CB1-9448-2B50F8C46316}"/>
              </a:ext>
            </a:extLst>
          </p:cNvPr>
          <p:cNvCxnSpPr>
            <a:cxnSpLocks/>
          </p:cNvCxnSpPr>
          <p:nvPr/>
        </p:nvCxnSpPr>
        <p:spPr>
          <a:xfrm flipV="1">
            <a:off x="0" y="408562"/>
            <a:ext cx="6595353" cy="340314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CF69447-82AD-475F-A3AE-3D7FF61DBFE2}"/>
              </a:ext>
            </a:extLst>
          </p:cNvPr>
          <p:cNvCxnSpPr>
            <a:cxnSpLocks/>
          </p:cNvCxnSpPr>
          <p:nvPr/>
        </p:nvCxnSpPr>
        <p:spPr>
          <a:xfrm flipV="1">
            <a:off x="-17837" y="5266944"/>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Parallelogram 23">
            <a:extLst>
              <a:ext uri="{FF2B5EF4-FFF2-40B4-BE49-F238E27FC236}">
                <a16:creationId xmlns:a16="http://schemas.microsoft.com/office/drawing/2014/main" id="{FC8C82F3-94EE-4B4F-A01D-993A41BC00B1}"/>
              </a:ext>
            </a:extLst>
          </p:cNvPr>
          <p:cNvSpPr/>
          <p:nvPr/>
        </p:nvSpPr>
        <p:spPr>
          <a:xfrm rot="19958790">
            <a:off x="-139035" y="3407045"/>
            <a:ext cx="1438399" cy="236580"/>
          </a:xfrm>
          <a:prstGeom prst="parallelogram">
            <a:avLst>
              <a:gd name="adj" fmla="val 5321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4200080982"/>
      </p:ext>
    </p:extLst>
  </p:cSld>
  <p:clrMapOvr>
    <a:masterClrMapping/>
  </p:clrMapOvr>
  <p:extLst mod="1">
    <p:ext uri="{DCECCB84-F9BA-43D5-87BE-67443E8EF086}">
      <p15:sldGuideLst xmlns:p15="http://schemas.microsoft.com/office/powerpoint/2012/main">
        <p15:guide id="1" orient="horz" pos="2183">
          <p15:clr>
            <a:srgbClr val="FBAE40"/>
          </p15:clr>
        </p15:guide>
        <p15:guide id="2" pos="3840">
          <p15:clr>
            <a:srgbClr val="FBAE40"/>
          </p15:clr>
        </p15:guide>
        <p15:guide id="3" pos="143">
          <p15:clr>
            <a:srgbClr val="FBAE40"/>
          </p15:clr>
        </p15:guide>
        <p15:guide id="4" orient="horz" pos="4170">
          <p15:clr>
            <a:srgbClr val="FBAE40"/>
          </p15:clr>
        </p15:guide>
        <p15:guide id="5" pos="7537">
          <p15:clr>
            <a:srgbClr val="FBAE40"/>
          </p15:clr>
        </p15:guide>
        <p15:guide id="6" orient="horz" pos="14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01AF1CF9-9F46-4541-8FF1-B9C53244EE1A}"/>
              </a:ext>
            </a:extLst>
          </p:cNvPr>
          <p:cNvCxnSpPr>
            <a:cxnSpLocks/>
          </p:cNvCxnSpPr>
          <p:nvPr/>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6" name="Parallelogram 35">
            <a:extLst>
              <a:ext uri="{FF2B5EF4-FFF2-40B4-BE49-F238E27FC236}">
                <a16:creationId xmlns:a16="http://schemas.microsoft.com/office/drawing/2014/main" id="{4EBB76E7-943E-4038-B700-114F66FBC609}"/>
              </a:ext>
            </a:extLst>
          </p:cNvPr>
          <p:cNvSpPr/>
          <p:nvPr/>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endParaRPr lang="en-US" dirty="0"/>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B3F484FB-DAB3-402B-AB01-241361C4C5B2}" type="slidenum">
              <a:rPr lang="en-US" smtClean="0"/>
              <a:t>‹#›</a:t>
            </a:fld>
            <a:endParaRPr lang="en-US"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3200" b="1">
                <a:solidFill>
                  <a:schemeClr val="accent1"/>
                </a:solidFill>
              </a:defRPr>
            </a:lvl1pPr>
          </a:lstStyle>
          <a:p>
            <a:r>
              <a:rPr lang="en-US" noProof="0" dirty="0"/>
              <a:t>Click to Edit Master Title Style </a:t>
            </a:r>
          </a:p>
        </p:txBody>
      </p:sp>
      <p:sp>
        <p:nvSpPr>
          <p:cNvPr id="29" name="Content Placeholder 2">
            <a:extLst>
              <a:ext uri="{FF2B5EF4-FFF2-40B4-BE49-F238E27FC236}">
                <a16:creationId xmlns:a16="http://schemas.microsoft.com/office/drawing/2014/main" id="{1FAE0C34-9220-45F0-9FC2-9FE7C994E7BD}"/>
              </a:ext>
            </a:extLst>
          </p:cNvPr>
          <p:cNvSpPr>
            <a:spLocks noGrp="1"/>
          </p:cNvSpPr>
          <p:nvPr>
            <p:ph idx="1"/>
          </p:nvPr>
        </p:nvSpPr>
        <p:spPr>
          <a:xfrm>
            <a:off x="518678" y="1671924"/>
            <a:ext cx="10835122" cy="4505039"/>
          </a:xfrm>
          <a:prstGeom prst="rect">
            <a:avLst/>
          </a:prstGeo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13" name="Picture 12">
            <a:extLst>
              <a:ext uri="{FF2B5EF4-FFF2-40B4-BE49-F238E27FC236}">
                <a16:creationId xmlns:a16="http://schemas.microsoft.com/office/drawing/2014/main" id="{B73E4049-9DB0-F240-A707-3A990D320539}"/>
              </a:ext>
            </a:extLst>
          </p:cNvPr>
          <p:cNvPicPr>
            <a:picLocks noChangeAspect="1"/>
          </p:cNvPicPr>
          <p:nvPr/>
        </p:nvPicPr>
        <p:blipFill rotWithShape="1">
          <a:blip r:embed="rId2"/>
          <a:srcRect l="4044" t="30036" r="74879" b="24783"/>
          <a:stretch/>
        </p:blipFill>
        <p:spPr>
          <a:xfrm>
            <a:off x="11018158" y="101157"/>
            <a:ext cx="671284" cy="719483"/>
          </a:xfrm>
          <a:prstGeom prst="rect">
            <a:avLst/>
          </a:prstGeom>
        </p:spPr>
      </p:pic>
    </p:spTree>
    <p:extLst>
      <p:ext uri="{BB962C8B-B14F-4D97-AF65-F5344CB8AC3E}">
        <p14:creationId xmlns:p14="http://schemas.microsoft.com/office/powerpoint/2010/main" val="2392526477"/>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01AF1CF9-9F46-4541-8FF1-B9C53244EE1A}"/>
              </a:ext>
            </a:extLst>
          </p:cNvPr>
          <p:cNvCxnSpPr>
            <a:cxnSpLocks/>
          </p:cNvCxnSpPr>
          <p:nvPr/>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6" name="Parallelogram 35">
            <a:extLst>
              <a:ext uri="{FF2B5EF4-FFF2-40B4-BE49-F238E27FC236}">
                <a16:creationId xmlns:a16="http://schemas.microsoft.com/office/drawing/2014/main" id="{4EBB76E7-943E-4038-B700-114F66FBC609}"/>
              </a:ext>
            </a:extLst>
          </p:cNvPr>
          <p:cNvSpPr/>
          <p:nvPr/>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endParaRPr lang="en-US" dirty="0"/>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B3F484FB-DAB3-402B-AB01-241361C4C5B2}" type="slidenum">
              <a:rPr lang="en-US" smtClean="0"/>
              <a:t>‹#›</a:t>
            </a:fld>
            <a:endParaRPr lang="en-US"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3200" b="1">
                <a:solidFill>
                  <a:schemeClr val="accent1"/>
                </a:solidFill>
              </a:defRPr>
            </a:lvl1pPr>
          </a:lstStyle>
          <a:p>
            <a:r>
              <a:rPr lang="en-US" noProof="0" dirty="0"/>
              <a:t>Click to Edit Master Title Style </a:t>
            </a:r>
          </a:p>
        </p:txBody>
      </p:sp>
      <p:sp>
        <p:nvSpPr>
          <p:cNvPr id="14" name="Content Placeholder 2">
            <a:extLst>
              <a:ext uri="{FF2B5EF4-FFF2-40B4-BE49-F238E27FC236}">
                <a16:creationId xmlns:a16="http://schemas.microsoft.com/office/drawing/2014/main" id="{217F9213-0142-420B-A84D-C5627A0C81E4}"/>
              </a:ext>
            </a:extLst>
          </p:cNvPr>
          <p:cNvSpPr>
            <a:spLocks noGrp="1"/>
          </p:cNvSpPr>
          <p:nvPr>
            <p:ph sz="half" idx="1"/>
          </p:nvPr>
        </p:nvSpPr>
        <p:spPr>
          <a:xfrm>
            <a:off x="529687" y="1651044"/>
            <a:ext cx="5181600" cy="4525919"/>
          </a:xfrm>
          <a:prstGeom prst="rect">
            <a:avLst/>
          </a:prstGeo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Content Placeholder 3">
            <a:extLst>
              <a:ext uri="{FF2B5EF4-FFF2-40B4-BE49-F238E27FC236}">
                <a16:creationId xmlns:a16="http://schemas.microsoft.com/office/drawing/2014/main" id="{8014328B-D576-4B5C-A4AE-CF98318929FE}"/>
              </a:ext>
            </a:extLst>
          </p:cNvPr>
          <p:cNvSpPr>
            <a:spLocks noGrp="1"/>
          </p:cNvSpPr>
          <p:nvPr>
            <p:ph sz="half" idx="2"/>
          </p:nvPr>
        </p:nvSpPr>
        <p:spPr>
          <a:xfrm>
            <a:off x="6172200" y="1651044"/>
            <a:ext cx="5181600" cy="4525919"/>
          </a:xfrm>
          <a:prstGeom prst="rect">
            <a:avLst/>
          </a:prstGeo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16" name="Picture 15">
            <a:extLst>
              <a:ext uri="{FF2B5EF4-FFF2-40B4-BE49-F238E27FC236}">
                <a16:creationId xmlns:a16="http://schemas.microsoft.com/office/drawing/2014/main" id="{2220F75D-DA04-5A43-AF14-43911648193C}"/>
              </a:ext>
            </a:extLst>
          </p:cNvPr>
          <p:cNvPicPr>
            <a:picLocks noChangeAspect="1"/>
          </p:cNvPicPr>
          <p:nvPr/>
        </p:nvPicPr>
        <p:blipFill rotWithShape="1">
          <a:blip r:embed="rId2"/>
          <a:srcRect l="4044" t="30036" r="74879" b="24783"/>
          <a:stretch/>
        </p:blipFill>
        <p:spPr>
          <a:xfrm>
            <a:off x="11215914" y="156618"/>
            <a:ext cx="671284" cy="719483"/>
          </a:xfrm>
          <a:prstGeom prst="rect">
            <a:avLst/>
          </a:prstGeom>
        </p:spPr>
      </p:pic>
    </p:spTree>
    <p:extLst>
      <p:ext uri="{BB962C8B-B14F-4D97-AF65-F5344CB8AC3E}">
        <p14:creationId xmlns:p14="http://schemas.microsoft.com/office/powerpoint/2010/main" val="1790409406"/>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01AF1CF9-9F46-4541-8FF1-B9C53244EE1A}"/>
              </a:ext>
            </a:extLst>
          </p:cNvPr>
          <p:cNvCxnSpPr>
            <a:cxnSpLocks/>
          </p:cNvCxnSpPr>
          <p:nvPr/>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6" name="Parallelogram 35">
            <a:extLst>
              <a:ext uri="{FF2B5EF4-FFF2-40B4-BE49-F238E27FC236}">
                <a16:creationId xmlns:a16="http://schemas.microsoft.com/office/drawing/2014/main" id="{4EBB76E7-943E-4038-B700-114F66FBC609}"/>
              </a:ext>
            </a:extLst>
          </p:cNvPr>
          <p:cNvSpPr/>
          <p:nvPr/>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endParaRPr lang="en-US" dirty="0"/>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B3F484FB-DAB3-402B-AB01-241361C4C5B2}" type="slidenum">
              <a:rPr lang="en-US" smtClean="0"/>
              <a:t>‹#›</a:t>
            </a:fld>
            <a:endParaRPr lang="en-US"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3200" b="1">
                <a:solidFill>
                  <a:schemeClr val="accent1"/>
                </a:solidFill>
              </a:defRPr>
            </a:lvl1pPr>
          </a:lstStyle>
          <a:p>
            <a:r>
              <a:rPr lang="en-US" noProof="0" dirty="0"/>
              <a:t>Click to Edit Master Title Style </a:t>
            </a:r>
          </a:p>
        </p:txBody>
      </p:sp>
      <p:sp>
        <p:nvSpPr>
          <p:cNvPr id="18" name="Text Placeholder 2">
            <a:extLst>
              <a:ext uri="{FF2B5EF4-FFF2-40B4-BE49-F238E27FC236}">
                <a16:creationId xmlns:a16="http://schemas.microsoft.com/office/drawing/2014/main" id="{82BFF385-445D-4DBB-9773-F99669415884}"/>
              </a:ext>
            </a:extLst>
          </p:cNvPr>
          <p:cNvSpPr>
            <a:spLocks noGrp="1"/>
          </p:cNvSpPr>
          <p:nvPr>
            <p:ph type="body" idx="1"/>
          </p:nvPr>
        </p:nvSpPr>
        <p:spPr>
          <a:xfrm>
            <a:off x="518678" y="1681163"/>
            <a:ext cx="5382501" cy="823912"/>
          </a:xfrm>
          <a:prstGeom prst="rect">
            <a:avLst/>
          </a:prstGeom>
        </p:spPr>
        <p:txBody>
          <a:bodyPr anchor="b"/>
          <a:lstStyle>
            <a:lvl1pPr marL="0" indent="0">
              <a:buNone/>
              <a:defRPr lang="en-US" b="1" dirty="0">
                <a:solidFill>
                  <a:schemeClr val="accent6"/>
                </a:solidFill>
              </a:defRPr>
            </a:lvl1pPr>
          </a:lstStyle>
          <a:p>
            <a:pPr marL="228600" lvl="0" indent="-228600"/>
            <a:r>
              <a:rPr lang="en-US" noProof="0"/>
              <a:t>Edit Master text styles</a:t>
            </a:r>
          </a:p>
        </p:txBody>
      </p:sp>
      <p:sp>
        <p:nvSpPr>
          <p:cNvPr id="20" name="Text Placeholder 4">
            <a:extLst>
              <a:ext uri="{FF2B5EF4-FFF2-40B4-BE49-F238E27FC236}">
                <a16:creationId xmlns:a16="http://schemas.microsoft.com/office/drawing/2014/main" id="{311B1CFE-1B35-4B5C-B40A-DC5ADF211B5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1" name="Content Placeholder 5">
            <a:extLst>
              <a:ext uri="{FF2B5EF4-FFF2-40B4-BE49-F238E27FC236}">
                <a16:creationId xmlns:a16="http://schemas.microsoft.com/office/drawing/2014/main" id="{1CE840E8-D596-479D-AE97-E88F42DC1B13}"/>
              </a:ext>
            </a:extLst>
          </p:cNvPr>
          <p:cNvSpPr>
            <a:spLocks noGrp="1"/>
          </p:cNvSpPr>
          <p:nvPr>
            <p:ph sz="quarter" idx="4"/>
          </p:nvPr>
        </p:nvSpPr>
        <p:spPr>
          <a:xfrm>
            <a:off x="6172200" y="2505075"/>
            <a:ext cx="5183188" cy="3684588"/>
          </a:xfrm>
          <a:prstGeom prst="rect">
            <a:avLst/>
          </a:prstGeo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4" name="Content Placeholder 3">
            <a:extLst>
              <a:ext uri="{FF2B5EF4-FFF2-40B4-BE49-F238E27FC236}">
                <a16:creationId xmlns:a16="http://schemas.microsoft.com/office/drawing/2014/main" id="{B9A68D25-B19E-4E84-B65D-596EE8382DAD}"/>
              </a:ext>
            </a:extLst>
          </p:cNvPr>
          <p:cNvSpPr>
            <a:spLocks noGrp="1"/>
          </p:cNvSpPr>
          <p:nvPr>
            <p:ph sz="half" idx="2"/>
          </p:nvPr>
        </p:nvSpPr>
        <p:spPr>
          <a:xfrm>
            <a:off x="518678" y="2505075"/>
            <a:ext cx="5391749" cy="3684588"/>
          </a:xfrm>
          <a:prstGeom prst="rect">
            <a:avLst/>
          </a:prstGeom>
        </p:spPr>
        <p:txBody>
          <a:bodyPr/>
          <a:lstStyle>
            <a:lvl1pPr>
              <a:buClr>
                <a:schemeClr val="accent2"/>
              </a:buClr>
              <a:defRPr>
                <a:solidFill>
                  <a:schemeClr val="tx1"/>
                </a:solidFill>
              </a:defRPr>
            </a:lvl1pPr>
            <a:lvl2pPr>
              <a:buClr>
                <a:schemeClr val="accent2"/>
              </a:buClr>
              <a:defRPr>
                <a:solidFill>
                  <a:schemeClr val="tx1"/>
                </a:solidFill>
              </a:defRPr>
            </a:lvl2pPr>
            <a:lvl3pPr>
              <a:buClr>
                <a:schemeClr val="accent2"/>
              </a:buClr>
              <a:defRPr>
                <a:solidFill>
                  <a:schemeClr val="tx1"/>
                </a:solidFill>
              </a:defRPr>
            </a:lvl3pPr>
            <a:lvl4pPr>
              <a:buClr>
                <a:schemeClr val="accent2"/>
              </a:buClr>
              <a:defRPr>
                <a:solidFill>
                  <a:schemeClr val="tx1"/>
                </a:solidFill>
              </a:defRPr>
            </a:lvl4pPr>
            <a:lvl5pPr>
              <a:buClr>
                <a:schemeClr val="accent2"/>
              </a:buClr>
              <a:defRPr>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16" name="Picture 15">
            <a:extLst>
              <a:ext uri="{FF2B5EF4-FFF2-40B4-BE49-F238E27FC236}">
                <a16:creationId xmlns:a16="http://schemas.microsoft.com/office/drawing/2014/main" id="{F295329A-697A-4B4A-9DC8-4C50CC2FA056}"/>
              </a:ext>
            </a:extLst>
          </p:cNvPr>
          <p:cNvPicPr>
            <a:picLocks noChangeAspect="1"/>
          </p:cNvPicPr>
          <p:nvPr/>
        </p:nvPicPr>
        <p:blipFill rotWithShape="1">
          <a:blip r:embed="rId2"/>
          <a:srcRect l="4044" t="30036" r="74879" b="24783"/>
          <a:stretch/>
        </p:blipFill>
        <p:spPr>
          <a:xfrm>
            <a:off x="11215914" y="156618"/>
            <a:ext cx="671284" cy="719483"/>
          </a:xfrm>
          <a:prstGeom prst="rect">
            <a:avLst/>
          </a:prstGeom>
        </p:spPr>
      </p:pic>
    </p:spTree>
    <p:extLst>
      <p:ext uri="{BB962C8B-B14F-4D97-AF65-F5344CB8AC3E}">
        <p14:creationId xmlns:p14="http://schemas.microsoft.com/office/powerpoint/2010/main" val="2629354753"/>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037924D2-2AB4-4BE1-9687-836615C72DFC}"/>
              </a:ext>
            </a:extLst>
          </p:cNvPr>
          <p:cNvSpPr/>
          <p:nvPr/>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EE4DB5-5DEF-4DDB-9764-FD834B9DCAEC}"/>
              </a:ext>
            </a:extLst>
          </p:cNvPr>
          <p:cNvCxnSpPr>
            <a:cxnSpLocks/>
          </p:cNvCxnSpPr>
          <p:nvPr/>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719170" y="4374036"/>
            <a:ext cx="5311516" cy="1327031"/>
          </a:xfrm>
          <a:prstGeom prst="rect">
            <a:avLst/>
          </a:prstGeom>
        </p:spPr>
        <p:txBody>
          <a:bodyPr anchor="b">
            <a:noAutofit/>
          </a:bodyPr>
          <a:lstStyle>
            <a:lvl1pPr marL="0" indent="0" algn="r">
              <a:buFont typeface="Arial" panose="020B0604020202020204" pitchFamily="34" charset="0"/>
              <a:buNone/>
              <a:defRPr sz="3600" b="0">
                <a:solidFill>
                  <a:schemeClr val="accent1"/>
                </a:solidFill>
              </a:defRPr>
            </a:lvl1pPr>
          </a:lstStyle>
          <a:p>
            <a:r>
              <a:rPr lang="en-US" noProof="0" dirty="0"/>
              <a:t>Click To Edit Master Title Style</a:t>
            </a:r>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a16="http://schemas.microsoft.com/office/drawing/2014/main" id="{BDEAC3CA-E21C-4A63-BE7D-DCC820552AB7}"/>
              </a:ext>
            </a:extLst>
          </p:cNvPr>
          <p:cNvSpPr>
            <a:spLocks noGrp="1"/>
          </p:cNvSpPr>
          <p:nvPr>
            <p:ph type="body" sz="half" idx="2"/>
          </p:nvPr>
        </p:nvSpPr>
        <p:spPr>
          <a:xfrm>
            <a:off x="719170" y="5701069"/>
            <a:ext cx="5311516" cy="931505"/>
          </a:xfrm>
          <a:prstGeom prst="rect">
            <a:avLst/>
          </a:prstGeom>
        </p:spPr>
        <p:txBody>
          <a:bodyPr/>
          <a:lstStyle>
            <a:lvl1pPr marL="0" indent="0" algn="r">
              <a:buFont typeface="Arial" panose="020B0604020202020204" pitchFamily="34" charset="0"/>
              <a:buNone/>
              <a:defRPr sz="1600">
                <a:solidFill>
                  <a:schemeClr val="accent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4" name="Content Placeholder 2">
            <a:extLst>
              <a:ext uri="{FF2B5EF4-FFF2-40B4-BE49-F238E27FC236}">
                <a16:creationId xmlns:a16="http://schemas.microsoft.com/office/drawing/2014/main" id="{C9A1E80C-1A76-4D3E-92A1-846866867DE1}"/>
              </a:ext>
            </a:extLst>
          </p:cNvPr>
          <p:cNvSpPr>
            <a:spLocks noGrp="1"/>
          </p:cNvSpPr>
          <p:nvPr>
            <p:ph idx="1"/>
          </p:nvPr>
        </p:nvSpPr>
        <p:spPr>
          <a:xfrm>
            <a:off x="6161316" y="2290713"/>
            <a:ext cx="5803672" cy="4341862"/>
          </a:xfrm>
          <a:prstGeom prst="rect">
            <a:avLst/>
          </a:prstGeom>
        </p:spPr>
        <p:txBody>
          <a:bodyPr/>
          <a:lstStyle>
            <a:lvl1pPr>
              <a:buClr>
                <a:schemeClr val="accent2"/>
              </a:buClr>
              <a:defRPr sz="2400"/>
            </a:lvl1pPr>
            <a:lvl2pPr>
              <a:buClr>
                <a:schemeClr val="accent2"/>
              </a:buClr>
              <a:defRPr sz="2000"/>
            </a:lvl2pPr>
            <a:lvl3pPr>
              <a:buClr>
                <a:schemeClr val="accent2"/>
              </a:buClr>
              <a:defRPr sz="1800"/>
            </a:lvl3pPr>
            <a:lvl4pPr>
              <a:buClr>
                <a:schemeClr val="accent2"/>
              </a:buClr>
              <a:defRPr sz="1600"/>
            </a:lvl4pPr>
            <a:lvl5pPr>
              <a:buClr>
                <a:schemeClr val="accent2"/>
              </a:buClr>
              <a:defRPr sz="1600"/>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315107770"/>
      </p:ext>
    </p:extLst>
  </p:cSld>
  <p:clrMapOvr>
    <a:masterClrMapping/>
  </p:clrMapOvr>
  <p:extLst mod="1">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037924D2-2AB4-4BE1-9687-836615C72DFC}"/>
              </a:ext>
            </a:extLst>
          </p:cNvPr>
          <p:cNvSpPr/>
          <p:nvPr/>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EE4DB5-5DEF-4DDB-9764-FD834B9DCAEC}"/>
              </a:ext>
            </a:extLst>
          </p:cNvPr>
          <p:cNvCxnSpPr>
            <a:cxnSpLocks/>
          </p:cNvCxnSpPr>
          <p:nvPr/>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719170" y="4374036"/>
            <a:ext cx="5311516" cy="1327031"/>
          </a:xfrm>
          <a:prstGeom prst="rect">
            <a:avLst/>
          </a:prstGeom>
        </p:spPr>
        <p:txBody>
          <a:bodyPr anchor="b">
            <a:noAutofit/>
          </a:bodyPr>
          <a:lstStyle>
            <a:lvl1pPr marL="0" indent="0" algn="r">
              <a:buFont typeface="Arial" panose="020B0604020202020204" pitchFamily="34" charset="0"/>
              <a:buNone/>
              <a:defRPr sz="3600" b="1">
                <a:solidFill>
                  <a:schemeClr val="accent1"/>
                </a:solidFill>
              </a:defRPr>
            </a:lvl1pPr>
          </a:lstStyle>
          <a:p>
            <a:r>
              <a:rPr lang="en-US" noProof="0" dirty="0"/>
              <a:t>Click To Edit Master Title Style</a:t>
            </a:r>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a16="http://schemas.microsoft.com/office/drawing/2014/main" id="{BDEAC3CA-E21C-4A63-BE7D-DCC820552AB7}"/>
              </a:ext>
            </a:extLst>
          </p:cNvPr>
          <p:cNvSpPr>
            <a:spLocks noGrp="1"/>
          </p:cNvSpPr>
          <p:nvPr>
            <p:ph type="body" sz="half" idx="2"/>
          </p:nvPr>
        </p:nvSpPr>
        <p:spPr>
          <a:xfrm>
            <a:off x="719170" y="5701069"/>
            <a:ext cx="5311516" cy="931505"/>
          </a:xfrm>
          <a:prstGeom prst="rect">
            <a:avLst/>
          </a:prstGeom>
        </p:spPr>
        <p:txBody>
          <a:bodyPr/>
          <a:lstStyle>
            <a:lvl1pPr marL="0" indent="0" algn="r">
              <a:buFont typeface="Arial" panose="020B0604020202020204" pitchFamily="34" charset="0"/>
              <a:buNone/>
              <a:defRPr sz="1600">
                <a:solidFill>
                  <a:schemeClr val="accent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2" name="Picture Placeholder 2">
            <a:extLst>
              <a:ext uri="{FF2B5EF4-FFF2-40B4-BE49-F238E27FC236}">
                <a16:creationId xmlns:a16="http://schemas.microsoft.com/office/drawing/2014/main" id="{22728E0A-430E-4C6A-BF56-06FA8510F29F}"/>
              </a:ext>
            </a:extLst>
          </p:cNvPr>
          <p:cNvSpPr>
            <a:spLocks noGrp="1"/>
          </p:cNvSpPr>
          <p:nvPr>
            <p:ph type="pic" idx="1"/>
          </p:nvPr>
        </p:nvSpPr>
        <p:spPr>
          <a:xfrm>
            <a:off x="6249970" y="2271860"/>
            <a:ext cx="5715017" cy="436071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dirty="0"/>
              <a:t>Click icon to add picture</a:t>
            </a:r>
          </a:p>
        </p:txBody>
      </p:sp>
    </p:spTree>
    <p:extLst>
      <p:ext uri="{BB962C8B-B14F-4D97-AF65-F5344CB8AC3E}">
        <p14:creationId xmlns:p14="http://schemas.microsoft.com/office/powerpoint/2010/main" val="1893109505"/>
      </p:ext>
    </p:extLst>
  </p:cSld>
  <p:clrMapOvr>
    <a:masterClrMapping/>
  </p:clrMapOvr>
  <p:extLst mod="1">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8A0030CD-8C9E-4AA5-8C5D-F9B2EDB7E17A}"/>
              </a:ext>
            </a:extLst>
          </p:cNvPr>
          <p:cNvGrpSpPr/>
          <p:nvPr/>
        </p:nvGrpSpPr>
        <p:grpSpPr>
          <a:xfrm flipH="1">
            <a:off x="7561328" y="0"/>
            <a:ext cx="4831840" cy="3541007"/>
            <a:chOff x="-192127" y="-2"/>
            <a:chExt cx="4831840" cy="3367272"/>
          </a:xfrm>
        </p:grpSpPr>
        <p:sp>
          <p:nvSpPr>
            <p:cNvPr id="27" name="Diagonal Stripe 26">
              <a:extLst>
                <a:ext uri="{FF2B5EF4-FFF2-40B4-BE49-F238E27FC236}">
                  <a16:creationId xmlns:a16="http://schemas.microsoft.com/office/drawing/2014/main" id="{872EE65E-EE50-4A3E-861E-1D6C241CB8EA}"/>
                </a:ext>
              </a:extLst>
            </p:cNvPr>
            <p:cNvSpPr/>
            <p:nvPr/>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a16="http://schemas.microsoft.com/office/drawing/2014/main" id="{E76AD1EF-E06C-4D3C-9693-26844D01C83C}"/>
                </a:ext>
              </a:extLst>
            </p:cNvPr>
            <p:cNvCxnSpPr>
              <a:cxnSpLocks/>
            </p:cNvCxnSpPr>
            <p:nvPr/>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9" name="Parallelogram 28">
              <a:extLst>
                <a:ext uri="{FF2B5EF4-FFF2-40B4-BE49-F238E27FC236}">
                  <a16:creationId xmlns:a16="http://schemas.microsoft.com/office/drawing/2014/main" id="{57D44C42-44C0-420A-A125-9B1A979D4F56}"/>
                </a:ext>
              </a:extLst>
            </p:cNvPr>
            <p:cNvSpPr/>
            <p:nvPr/>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0" name="Parallelogram 29">
            <a:extLst>
              <a:ext uri="{FF2B5EF4-FFF2-40B4-BE49-F238E27FC236}">
                <a16:creationId xmlns:a16="http://schemas.microsoft.com/office/drawing/2014/main" id="{406089BB-36DC-4E23-B215-527A8A18FCFB}"/>
              </a:ext>
            </a:extLst>
          </p:cNvPr>
          <p:cNvSpPr/>
          <p:nvPr/>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a16="http://schemas.microsoft.com/office/drawing/2014/main" id="{578C43A6-50C6-704E-BADC-6D83BADE7316}"/>
              </a:ext>
            </a:extLst>
          </p:cNvPr>
          <p:cNvSpPr>
            <a:spLocks noGrp="1"/>
          </p:cNvSpPr>
          <p:nvPr>
            <p:ph type="ftr" sz="quarter" idx="10"/>
          </p:nvPr>
        </p:nvSpPr>
        <p:spPr/>
        <p:txBody>
          <a:bodyPr/>
          <a:lstStyle/>
          <a:p>
            <a:endParaRPr lang="en-US" dirty="0"/>
          </a:p>
        </p:txBody>
      </p:sp>
      <p:sp>
        <p:nvSpPr>
          <p:cNvPr id="3" name="Slide Number Placeholder 2">
            <a:extLst>
              <a:ext uri="{FF2B5EF4-FFF2-40B4-BE49-F238E27FC236}">
                <a16:creationId xmlns:a16="http://schemas.microsoft.com/office/drawing/2014/main" id="{ED91439B-965F-3548-AF77-89501B24F600}"/>
              </a:ext>
            </a:extLst>
          </p:cNvPr>
          <p:cNvSpPr>
            <a:spLocks noGrp="1"/>
          </p:cNvSpPr>
          <p:nvPr>
            <p:ph type="sldNum" sz="quarter" idx="11"/>
          </p:nvPr>
        </p:nvSpPr>
        <p:spPr/>
        <p:txBody>
          <a:bodyPr/>
          <a:lstStyle/>
          <a:p>
            <a:fld id="{B3F484FB-DAB3-402B-AB01-241361C4C5B2}" type="slidenum">
              <a:rPr lang="en-US" smtClean="0"/>
              <a:t>‹#›</a:t>
            </a:fld>
            <a:endParaRPr lang="en-US" dirty="0"/>
          </a:p>
        </p:txBody>
      </p:sp>
      <p:pic>
        <p:nvPicPr>
          <p:cNvPr id="10" name="Picture 9">
            <a:extLst>
              <a:ext uri="{FF2B5EF4-FFF2-40B4-BE49-F238E27FC236}">
                <a16:creationId xmlns:a16="http://schemas.microsoft.com/office/drawing/2014/main" id="{F669401E-8629-024F-B561-9E1E11A60FEE}"/>
              </a:ext>
            </a:extLst>
          </p:cNvPr>
          <p:cNvPicPr>
            <a:picLocks noChangeAspect="1"/>
          </p:cNvPicPr>
          <p:nvPr/>
        </p:nvPicPr>
        <p:blipFill rotWithShape="1">
          <a:blip r:embed="rId2"/>
          <a:srcRect l="4044" t="30036" r="74879" b="24783"/>
          <a:stretch/>
        </p:blipFill>
        <p:spPr>
          <a:xfrm>
            <a:off x="11215914" y="156618"/>
            <a:ext cx="671284" cy="719483"/>
          </a:xfrm>
          <a:prstGeom prst="rect">
            <a:avLst/>
          </a:prstGeom>
        </p:spPr>
      </p:pic>
    </p:spTree>
    <p:extLst>
      <p:ext uri="{BB962C8B-B14F-4D97-AF65-F5344CB8AC3E}">
        <p14:creationId xmlns:p14="http://schemas.microsoft.com/office/powerpoint/2010/main" val="780878690"/>
      </p:ext>
    </p:extLst>
  </p:cSld>
  <p:clrMapOvr>
    <a:masterClrMapping/>
  </p:clrMapOvr>
  <p:extLst mod="1">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1B2FB48C-0C70-4DBE-B904-A134B6644DD3}"/>
              </a:ext>
            </a:extLst>
          </p:cNvPr>
          <p:cNvGrpSpPr/>
          <p:nvPr/>
        </p:nvGrpSpPr>
        <p:grpSpPr>
          <a:xfrm flipH="1">
            <a:off x="7561328" y="0"/>
            <a:ext cx="4831840" cy="3541007"/>
            <a:chOff x="-192127" y="-2"/>
            <a:chExt cx="4831840" cy="3367272"/>
          </a:xfrm>
        </p:grpSpPr>
        <p:sp>
          <p:nvSpPr>
            <p:cNvPr id="28" name="Diagonal Stripe 27">
              <a:extLst>
                <a:ext uri="{FF2B5EF4-FFF2-40B4-BE49-F238E27FC236}">
                  <a16:creationId xmlns:a16="http://schemas.microsoft.com/office/drawing/2014/main" id="{4F2E2158-1E6E-4E0D-BDAB-B20041C73615}"/>
                </a:ext>
              </a:extLst>
            </p:cNvPr>
            <p:cNvSpPr/>
            <p:nvPr/>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9" name="Straight Connector 28">
              <a:extLst>
                <a:ext uri="{FF2B5EF4-FFF2-40B4-BE49-F238E27FC236}">
                  <a16:creationId xmlns:a16="http://schemas.microsoft.com/office/drawing/2014/main" id="{626D62DB-3A5A-4DA1-BFA4-D9E58676E86A}"/>
                </a:ext>
              </a:extLst>
            </p:cNvPr>
            <p:cNvCxnSpPr>
              <a:cxnSpLocks/>
            </p:cNvCxnSpPr>
            <p:nvPr/>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F5A729A7-3A5C-405C-AE06-180E7529E477}"/>
                </a:ext>
              </a:extLst>
            </p:cNvPr>
            <p:cNvSpPr/>
            <p:nvPr/>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1" name="Parallelogram 30">
            <a:extLst>
              <a:ext uri="{FF2B5EF4-FFF2-40B4-BE49-F238E27FC236}">
                <a16:creationId xmlns:a16="http://schemas.microsoft.com/office/drawing/2014/main" id="{41E23981-B12A-4AC3-A030-337BBBA5E45B}"/>
              </a:ext>
            </a:extLst>
          </p:cNvPr>
          <p:cNvSpPr/>
          <p:nvPr/>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3" name="Title 1" title="Title ">
            <a:extLst>
              <a:ext uri="{FF2B5EF4-FFF2-40B4-BE49-F238E27FC236}">
                <a16:creationId xmlns:a16="http://schemas.microsoft.com/office/drawing/2014/main" id="{59067A2C-FE71-4381-BE51-08DAC5E4354A}"/>
              </a:ext>
            </a:extLst>
          </p:cNvPr>
          <p:cNvSpPr>
            <a:spLocks noGrp="1"/>
          </p:cNvSpPr>
          <p:nvPr>
            <p:ph type="title" hasCustomPrompt="1"/>
          </p:nvPr>
        </p:nvSpPr>
        <p:spPr>
          <a:xfrm>
            <a:off x="518678" y="209028"/>
            <a:ext cx="8333222" cy="1215566"/>
          </a:xfrm>
          <a:prstGeom prst="rect">
            <a:avLst/>
          </a:prstGeom>
        </p:spPr>
        <p:txBody>
          <a:bodyPr anchor="b">
            <a:normAutofit/>
          </a:bodyPr>
          <a:lstStyle>
            <a:lvl1pPr>
              <a:defRPr sz="3200" b="1">
                <a:solidFill>
                  <a:schemeClr val="accent1"/>
                </a:solidFill>
              </a:defRPr>
            </a:lvl1pPr>
          </a:lstStyle>
          <a:p>
            <a:r>
              <a:rPr lang="en-US" noProof="0" dirty="0"/>
              <a:t>Click to Edit Master Title Style </a:t>
            </a:r>
          </a:p>
        </p:txBody>
      </p:sp>
      <p:sp>
        <p:nvSpPr>
          <p:cNvPr id="2" name="Footer Placeholder 1">
            <a:extLst>
              <a:ext uri="{FF2B5EF4-FFF2-40B4-BE49-F238E27FC236}">
                <a16:creationId xmlns:a16="http://schemas.microsoft.com/office/drawing/2014/main" id="{CB69A007-934D-7A4B-9EFA-82044EF4DC33}"/>
              </a:ext>
            </a:extLst>
          </p:cNvPr>
          <p:cNvSpPr>
            <a:spLocks noGrp="1"/>
          </p:cNvSpPr>
          <p:nvPr>
            <p:ph type="ftr" sz="quarter" idx="10"/>
          </p:nvPr>
        </p:nvSpPr>
        <p:spPr/>
        <p:txBody>
          <a:bodyPr/>
          <a:lstStyle/>
          <a:p>
            <a:endParaRPr lang="en-US" dirty="0"/>
          </a:p>
        </p:txBody>
      </p:sp>
      <p:sp>
        <p:nvSpPr>
          <p:cNvPr id="3" name="Slide Number Placeholder 2">
            <a:extLst>
              <a:ext uri="{FF2B5EF4-FFF2-40B4-BE49-F238E27FC236}">
                <a16:creationId xmlns:a16="http://schemas.microsoft.com/office/drawing/2014/main" id="{5A154DC2-98C7-4D4B-A17A-AA4731217F17}"/>
              </a:ext>
            </a:extLst>
          </p:cNvPr>
          <p:cNvSpPr>
            <a:spLocks noGrp="1"/>
          </p:cNvSpPr>
          <p:nvPr>
            <p:ph type="sldNum" sz="quarter" idx="11"/>
          </p:nvPr>
        </p:nvSpPr>
        <p:spPr/>
        <p:txBody>
          <a:bodyPr/>
          <a:lstStyle/>
          <a:p>
            <a:fld id="{B3F484FB-DAB3-402B-AB01-241361C4C5B2}" type="slidenum">
              <a:rPr lang="en-US" smtClean="0"/>
              <a:t>‹#›</a:t>
            </a:fld>
            <a:endParaRPr lang="en-US" dirty="0"/>
          </a:p>
        </p:txBody>
      </p:sp>
      <p:pic>
        <p:nvPicPr>
          <p:cNvPr id="12" name="Picture 11">
            <a:extLst>
              <a:ext uri="{FF2B5EF4-FFF2-40B4-BE49-F238E27FC236}">
                <a16:creationId xmlns:a16="http://schemas.microsoft.com/office/drawing/2014/main" id="{786AF878-0323-2A40-9D0C-B9893BFBA08D}"/>
              </a:ext>
            </a:extLst>
          </p:cNvPr>
          <p:cNvPicPr>
            <a:picLocks noChangeAspect="1"/>
          </p:cNvPicPr>
          <p:nvPr/>
        </p:nvPicPr>
        <p:blipFill rotWithShape="1">
          <a:blip r:embed="rId2"/>
          <a:srcRect l="4044" t="30036" r="74879" b="24783"/>
          <a:stretch/>
        </p:blipFill>
        <p:spPr>
          <a:xfrm>
            <a:off x="10839884" y="96215"/>
            <a:ext cx="719775" cy="771456"/>
          </a:xfrm>
          <a:prstGeom prst="rect">
            <a:avLst/>
          </a:prstGeom>
        </p:spPr>
      </p:pic>
    </p:spTree>
    <p:extLst>
      <p:ext uri="{BB962C8B-B14F-4D97-AF65-F5344CB8AC3E}">
        <p14:creationId xmlns:p14="http://schemas.microsoft.com/office/powerpoint/2010/main" val="113493860"/>
      </p:ext>
    </p:extLst>
  </p:cSld>
  <p:clrMapOvr>
    <a:masterClrMapping/>
  </p:clrMapOvr>
  <p:extLst mod="1">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CE2EB-00DF-4EBA-BF1F-D37805D45585}"/>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867859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with Image">
    <p:spTree>
      <p:nvGrpSpPr>
        <p:cNvPr id="1" name=""/>
        <p:cNvGrpSpPr/>
        <p:nvPr/>
      </p:nvGrpSpPr>
      <p:grpSpPr>
        <a:xfrm>
          <a:off x="0" y="0"/>
          <a:ext cx="0" cy="0"/>
          <a:chOff x="0" y="0"/>
          <a:chExt cx="0" cy="0"/>
        </a:xfrm>
      </p:grpSpPr>
      <p:sp>
        <p:nvSpPr>
          <p:cNvPr id="19" name="Right Triangle 18">
            <a:extLst>
              <a:ext uri="{FF2B5EF4-FFF2-40B4-BE49-F238E27FC236}">
                <a16:creationId xmlns:a16="http://schemas.microsoft.com/office/drawing/2014/main" id="{71D0E8AA-902F-440D-9C55-2A391C22396A}"/>
              </a:ext>
            </a:extLst>
          </p:cNvPr>
          <p:cNvSpPr/>
          <p:nvPr/>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Parallelogram 16">
            <a:extLst>
              <a:ext uri="{FF2B5EF4-FFF2-40B4-BE49-F238E27FC236}">
                <a16:creationId xmlns:a16="http://schemas.microsoft.com/office/drawing/2014/main" id="{7D937721-835D-4D84-94A3-6C79D4639514}"/>
              </a:ext>
            </a:extLst>
          </p:cNvPr>
          <p:cNvSpPr/>
          <p:nvPr/>
        </p:nvSpPr>
        <p:spPr>
          <a:xfrm rot="19958790">
            <a:off x="-637324" y="3588176"/>
            <a:ext cx="3860162" cy="1746952"/>
          </a:xfrm>
          <a:prstGeom prst="parallelogram">
            <a:avLst>
              <a:gd name="adj" fmla="val 5321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732BB30B-8262-4715-998F-AAF6A81ADFD3}"/>
              </a:ext>
            </a:extLst>
          </p:cNvPr>
          <p:cNvCxnSpPr>
            <a:cxnSpLocks/>
          </p:cNvCxnSpPr>
          <p:nvPr/>
        </p:nvCxnSpPr>
        <p:spPr>
          <a:xfrm flipV="1">
            <a:off x="0" y="1010090"/>
            <a:ext cx="1785257" cy="9075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0" name="Title 1" title="Title">
            <a:extLst>
              <a:ext uri="{FF2B5EF4-FFF2-40B4-BE49-F238E27FC236}">
                <a16:creationId xmlns:a16="http://schemas.microsoft.com/office/drawing/2014/main" id="{4D7EF399-DAA5-44EC-B712-79C755FE84CB}"/>
              </a:ext>
            </a:extLst>
          </p:cNvPr>
          <p:cNvSpPr>
            <a:spLocks noGrp="1"/>
          </p:cNvSpPr>
          <p:nvPr>
            <p:ph type="title" hasCustomPrompt="1"/>
          </p:nvPr>
        </p:nvSpPr>
        <p:spPr>
          <a:xfrm>
            <a:off x="6283842" y="1987420"/>
            <a:ext cx="4911633" cy="1789855"/>
          </a:xfrm>
          <a:prstGeom prst="rect">
            <a:avLst/>
          </a:prstGeom>
        </p:spPr>
        <p:txBody>
          <a:bodyPr anchor="b">
            <a:normAutofit/>
          </a:bodyPr>
          <a:lstStyle>
            <a:lvl1pPr>
              <a:defRPr sz="3200" b="0">
                <a:solidFill>
                  <a:schemeClr val="accent1"/>
                </a:solidFill>
                <a:latin typeface="Montserrat" pitchFamily="2" charset="77"/>
                <a:cs typeface="Calibri Light" panose="020F0302020204030204" pitchFamily="34" charset="0"/>
              </a:defRPr>
            </a:lvl1pPr>
          </a:lstStyle>
          <a:p>
            <a:r>
              <a:rPr lang="en-US" noProof="0" dirty="0"/>
              <a:t>Click To Edit Master Title Style</a:t>
            </a:r>
          </a:p>
        </p:txBody>
      </p:sp>
      <p:sp>
        <p:nvSpPr>
          <p:cNvPr id="101" name="Text Placeholder 2" title="Subtitle">
            <a:extLst>
              <a:ext uri="{FF2B5EF4-FFF2-40B4-BE49-F238E27FC236}">
                <a16:creationId xmlns:a16="http://schemas.microsoft.com/office/drawing/2014/main" id="{26D13BFA-61B0-402F-8611-02D3DFDBEBCB}"/>
              </a:ext>
            </a:extLst>
          </p:cNvPr>
          <p:cNvSpPr>
            <a:spLocks noGrp="1"/>
          </p:cNvSpPr>
          <p:nvPr>
            <p:ph type="body" idx="1" hasCustomPrompt="1"/>
          </p:nvPr>
        </p:nvSpPr>
        <p:spPr>
          <a:xfrm>
            <a:off x="6283842" y="3792046"/>
            <a:ext cx="4911633" cy="910580"/>
          </a:xfrm>
          <a:prstGeom prst="rect">
            <a:avLst/>
          </a:prstGeom>
        </p:spPr>
        <p:txBody>
          <a:bodyPr>
            <a:normAutofit/>
          </a:bodyPr>
          <a:lstStyle>
            <a:lvl1pPr marL="0" indent="0">
              <a:buNone/>
              <a:defRPr sz="2000" b="0" i="0" spc="300">
                <a:solidFill>
                  <a:schemeClr val="accent6"/>
                </a:solidFill>
                <a:latin typeface="+mn-lt"/>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dirty="0"/>
              <a:t>EDIT MASTER TEXT STYLES</a:t>
            </a:r>
          </a:p>
        </p:txBody>
      </p:sp>
      <p:cxnSp>
        <p:nvCxnSpPr>
          <p:cNvPr id="21" name="Straight Connector 20">
            <a:extLst>
              <a:ext uri="{FF2B5EF4-FFF2-40B4-BE49-F238E27FC236}">
                <a16:creationId xmlns:a16="http://schemas.microsoft.com/office/drawing/2014/main" id="{DA0A0C24-D997-4E78-951F-AFB51C70EFCC}"/>
              </a:ext>
            </a:extLst>
          </p:cNvPr>
          <p:cNvCxnSpPr>
            <a:cxnSpLocks/>
          </p:cNvCxnSpPr>
          <p:nvPr/>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Parallelogram 24">
            <a:extLst>
              <a:ext uri="{FF2B5EF4-FFF2-40B4-BE49-F238E27FC236}">
                <a16:creationId xmlns:a16="http://schemas.microsoft.com/office/drawing/2014/main" id="{E123A0CF-50D6-46EC-8BF6-43E38AFCD588}"/>
              </a:ext>
            </a:extLst>
          </p:cNvPr>
          <p:cNvSpPr/>
          <p:nvPr/>
        </p:nvSpPr>
        <p:spPr>
          <a:xfrm>
            <a:off x="7754112" y="0"/>
            <a:ext cx="2258568" cy="742819"/>
          </a:xfrm>
          <a:prstGeom prst="parallelogram">
            <a:avLst>
              <a:gd name="adj" fmla="val 19585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rgbClr val="00205B"/>
              </a:solidFill>
            </a:endParaRPr>
          </a:p>
        </p:txBody>
      </p:sp>
      <p:cxnSp>
        <p:nvCxnSpPr>
          <p:cNvPr id="26" name="Straight Connector 25">
            <a:extLst>
              <a:ext uri="{FF2B5EF4-FFF2-40B4-BE49-F238E27FC236}">
                <a16:creationId xmlns:a16="http://schemas.microsoft.com/office/drawing/2014/main" id="{2B2F1D2E-B631-4CB1-9448-2B50F8C46316}"/>
              </a:ext>
            </a:extLst>
          </p:cNvPr>
          <p:cNvCxnSpPr>
            <a:cxnSpLocks/>
          </p:cNvCxnSpPr>
          <p:nvPr/>
        </p:nvCxnSpPr>
        <p:spPr>
          <a:xfrm flipV="1">
            <a:off x="0" y="408562"/>
            <a:ext cx="6595353" cy="340314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7" name="Picture Placeholder 26">
            <a:extLst>
              <a:ext uri="{FF2B5EF4-FFF2-40B4-BE49-F238E27FC236}">
                <a16:creationId xmlns:a16="http://schemas.microsoft.com/office/drawing/2014/main" id="{95572AA9-EFAE-4771-B1EE-47E36117377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tx1"/>
                </a:solidFill>
              </a:defRPr>
            </a:lvl1pPr>
          </a:lstStyle>
          <a:p>
            <a:r>
              <a:rPr lang="en-US" noProof="0" dirty="0"/>
              <a:t>Click icon to add picture</a:t>
            </a:r>
          </a:p>
        </p:txBody>
      </p:sp>
      <p:cxnSp>
        <p:nvCxnSpPr>
          <p:cNvPr id="16" name="Straight Connector 15">
            <a:extLst>
              <a:ext uri="{FF2B5EF4-FFF2-40B4-BE49-F238E27FC236}">
                <a16:creationId xmlns:a16="http://schemas.microsoft.com/office/drawing/2014/main" id="{5CF69447-82AD-475F-A3AE-3D7FF61DBFE2}"/>
              </a:ext>
            </a:extLst>
          </p:cNvPr>
          <p:cNvCxnSpPr>
            <a:cxnSpLocks/>
          </p:cNvCxnSpPr>
          <p:nvPr/>
        </p:nvCxnSpPr>
        <p:spPr>
          <a:xfrm flipV="1">
            <a:off x="-17837" y="5266944"/>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Parallelogram 23">
            <a:extLst>
              <a:ext uri="{FF2B5EF4-FFF2-40B4-BE49-F238E27FC236}">
                <a16:creationId xmlns:a16="http://schemas.microsoft.com/office/drawing/2014/main" id="{FC8C82F3-94EE-4B4F-A01D-993A41BC00B1}"/>
              </a:ext>
            </a:extLst>
          </p:cNvPr>
          <p:cNvSpPr/>
          <p:nvPr/>
        </p:nvSpPr>
        <p:spPr>
          <a:xfrm rot="19958790">
            <a:off x="-139035" y="3407045"/>
            <a:ext cx="1438399" cy="236580"/>
          </a:xfrm>
          <a:prstGeom prst="parallelogram">
            <a:avLst>
              <a:gd name="adj" fmla="val 53218"/>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13" name="Picture 12">
            <a:extLst>
              <a:ext uri="{FF2B5EF4-FFF2-40B4-BE49-F238E27FC236}">
                <a16:creationId xmlns:a16="http://schemas.microsoft.com/office/drawing/2014/main" id="{EF9BC066-4BE0-BB4A-AB0E-566C9FC38C0F}"/>
              </a:ext>
            </a:extLst>
          </p:cNvPr>
          <p:cNvPicPr>
            <a:picLocks noChangeAspect="1"/>
          </p:cNvPicPr>
          <p:nvPr/>
        </p:nvPicPr>
        <p:blipFill rotWithShape="1">
          <a:blip r:embed="rId2"/>
          <a:srcRect l="4044" t="30036" r="74879" b="24783"/>
          <a:stretch/>
        </p:blipFill>
        <p:spPr>
          <a:xfrm>
            <a:off x="10940191" y="196992"/>
            <a:ext cx="1016000" cy="1088950"/>
          </a:xfrm>
          <a:prstGeom prst="rect">
            <a:avLst/>
          </a:prstGeom>
        </p:spPr>
      </p:pic>
    </p:spTree>
    <p:extLst>
      <p:ext uri="{BB962C8B-B14F-4D97-AF65-F5344CB8AC3E}">
        <p14:creationId xmlns:p14="http://schemas.microsoft.com/office/powerpoint/2010/main" val="168501531"/>
      </p:ext>
    </p:extLst>
  </p:cSld>
  <p:clrMapOvr>
    <a:masterClrMapping/>
  </p:clrMapOvr>
  <p:extLst mod="1">
    <p:ext uri="{DCECCB84-F9BA-43D5-87BE-67443E8EF086}">
      <p15:sldGuideLst xmlns:p15="http://schemas.microsoft.com/office/powerpoint/2012/main">
        <p15:guide id="1" orient="horz" pos="2183">
          <p15:clr>
            <a:srgbClr val="FBAE40"/>
          </p15:clr>
        </p15:guide>
        <p15:guide id="2" pos="3840">
          <p15:clr>
            <a:srgbClr val="FBAE40"/>
          </p15:clr>
        </p15:guide>
        <p15:guide id="3" pos="143">
          <p15:clr>
            <a:srgbClr val="FBAE40"/>
          </p15:clr>
        </p15:guide>
        <p15:guide id="4" orient="horz" pos="4170">
          <p15:clr>
            <a:srgbClr val="FBAE40"/>
          </p15:clr>
        </p15:guide>
        <p15:guide id="5" pos="7537">
          <p15:clr>
            <a:srgbClr val="FBAE40"/>
          </p15:clr>
        </p15:guide>
        <p15:guide id="6" orient="horz" pos="14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ext Layout 01">
    <p:spTree>
      <p:nvGrpSpPr>
        <p:cNvPr id="1" name=""/>
        <p:cNvGrpSpPr/>
        <p:nvPr/>
      </p:nvGrpSpPr>
      <p:grpSpPr>
        <a:xfrm>
          <a:off x="0" y="0"/>
          <a:ext cx="0" cy="0"/>
          <a:chOff x="0" y="0"/>
          <a:chExt cx="0" cy="0"/>
        </a:xfrm>
      </p:grpSpPr>
      <p:sp>
        <p:nvSpPr>
          <p:cNvPr id="3" name="Content Placeholder 2" title="Bullet Points">
            <a:extLst>
              <a:ext uri="{FF2B5EF4-FFF2-40B4-BE49-F238E27FC236}">
                <a16:creationId xmlns:a16="http://schemas.microsoft.com/office/drawing/2014/main" id="{BFD7EA17-BE66-4636-9684-F93562587911}"/>
              </a:ext>
            </a:extLst>
          </p:cNvPr>
          <p:cNvSpPr>
            <a:spLocks noGrp="1"/>
          </p:cNvSpPr>
          <p:nvPr>
            <p:ph idx="1"/>
          </p:nvPr>
        </p:nvSpPr>
        <p:spPr>
          <a:xfrm>
            <a:off x="531378" y="3196915"/>
            <a:ext cx="4942829" cy="2958275"/>
          </a:xfrm>
          <a:prstGeom prst="rect">
            <a:avLst/>
          </a:prstGeom>
        </p:spPr>
        <p:txBody>
          <a:bodyPr>
            <a:normAutofit/>
          </a:bodyPr>
          <a:lstStyle>
            <a:lvl1pPr>
              <a:buClr>
                <a:schemeClr val="accent2"/>
              </a:buClr>
              <a:defRPr sz="2400">
                <a:solidFill>
                  <a:schemeClr val="tx1"/>
                </a:solidFill>
              </a:defRPr>
            </a:lvl1pPr>
            <a:lvl2pPr>
              <a:buClr>
                <a:schemeClr val="accent2"/>
              </a:buClr>
              <a:defRPr sz="2000">
                <a:solidFill>
                  <a:schemeClr val="tx1"/>
                </a:solidFill>
              </a:defRPr>
            </a:lvl2pPr>
            <a:lvl3pPr>
              <a:buClr>
                <a:schemeClr val="accent2"/>
              </a:buClr>
              <a:defRPr sz="1800">
                <a:solidFill>
                  <a:schemeClr val="tx1"/>
                </a:solidFill>
              </a:defRPr>
            </a:lvl3pPr>
            <a:lvl4pPr>
              <a:buClr>
                <a:schemeClr val="accent2"/>
              </a:buClr>
              <a:defRPr sz="1600">
                <a:solidFill>
                  <a:schemeClr val="tx1"/>
                </a:solidFill>
              </a:defRPr>
            </a:lvl4pPr>
            <a:lvl5pPr>
              <a:buClr>
                <a:schemeClr val="accent2"/>
              </a:buClr>
              <a:defRPr sz="1600">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4" name="Right Triangle 23">
            <a:extLst>
              <a:ext uri="{FF2B5EF4-FFF2-40B4-BE49-F238E27FC236}">
                <a16:creationId xmlns:a16="http://schemas.microsoft.com/office/drawing/2014/main" id="{BD6ACE60-499D-41AB-89C4-D537D7C3D22A}"/>
              </a:ext>
            </a:extLst>
          </p:cNvPr>
          <p:cNvSpPr/>
          <p:nvPr/>
        </p:nvSpPr>
        <p:spPr>
          <a:xfrm flipH="1" flipV="1">
            <a:off x="1839686" y="-6"/>
            <a:ext cx="10352314" cy="5638806"/>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Parallelogram 24">
            <a:extLst>
              <a:ext uri="{FF2B5EF4-FFF2-40B4-BE49-F238E27FC236}">
                <a16:creationId xmlns:a16="http://schemas.microsoft.com/office/drawing/2014/main" id="{18C08F43-D42B-4CF1-912F-BC83D72AB415}"/>
              </a:ext>
            </a:extLst>
          </p:cNvPr>
          <p:cNvSpPr/>
          <p:nvPr/>
        </p:nvSpPr>
        <p:spPr>
          <a:xfrm flipH="1">
            <a:off x="2978150" y="-5"/>
            <a:ext cx="4121150" cy="1308105"/>
          </a:xfrm>
          <a:prstGeom prst="parallelogram">
            <a:avLst>
              <a:gd name="adj" fmla="val 18638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cxnSp>
        <p:nvCxnSpPr>
          <p:cNvPr id="34" name="Straight Connector 33">
            <a:extLst>
              <a:ext uri="{FF2B5EF4-FFF2-40B4-BE49-F238E27FC236}">
                <a16:creationId xmlns:a16="http://schemas.microsoft.com/office/drawing/2014/main" id="{1411C731-2333-41B0-927A-0A48EEC79964}"/>
              </a:ext>
            </a:extLst>
          </p:cNvPr>
          <p:cNvCxnSpPr>
            <a:cxnSpLocks/>
          </p:cNvCxnSpPr>
          <p:nvPr/>
        </p:nvCxnSpPr>
        <p:spPr>
          <a:xfrm flipV="1">
            <a:off x="6375400" y="5047077"/>
            <a:ext cx="1524574" cy="1803400"/>
          </a:xfrm>
          <a:prstGeom prst="line">
            <a:avLst/>
          </a:prstGeom>
          <a:ln>
            <a:solidFill>
              <a:srgbClr val="EAB200"/>
            </a:solidFill>
          </a:ln>
        </p:spPr>
        <p:style>
          <a:lnRef idx="1">
            <a:schemeClr val="accent1"/>
          </a:lnRef>
          <a:fillRef idx="0">
            <a:schemeClr val="accent1"/>
          </a:fillRef>
          <a:effectRef idx="0">
            <a:schemeClr val="accent1"/>
          </a:effectRef>
          <a:fontRef idx="minor">
            <a:schemeClr val="tx1"/>
          </a:fontRef>
        </p:style>
      </p:cxnSp>
      <p:sp>
        <p:nvSpPr>
          <p:cNvPr id="5" name="Text Placeholder 4" title="Subtitle">
            <a:extLst>
              <a:ext uri="{FF2B5EF4-FFF2-40B4-BE49-F238E27FC236}">
                <a16:creationId xmlns:a16="http://schemas.microsoft.com/office/drawing/2014/main" id="{D71EE635-EA0C-4139-8160-AE1EAD13AAEB}"/>
              </a:ext>
            </a:extLst>
          </p:cNvPr>
          <p:cNvSpPr>
            <a:spLocks noGrp="1"/>
          </p:cNvSpPr>
          <p:nvPr>
            <p:ph type="body" sz="quarter" idx="13" hasCustomPrompt="1"/>
          </p:nvPr>
        </p:nvSpPr>
        <p:spPr>
          <a:xfrm>
            <a:off x="531379" y="2563477"/>
            <a:ext cx="7342631" cy="608895"/>
          </a:xfrm>
          <a:prstGeom prst="rect">
            <a:avLst/>
          </a:prstGeom>
        </p:spPr>
        <p:txBody>
          <a:bodyPr/>
          <a:lstStyle>
            <a:lvl1pPr marL="0" indent="0">
              <a:buNone/>
              <a:defRPr sz="2000" spc="300">
                <a:solidFill>
                  <a:schemeClr val="accent6"/>
                </a:solidFill>
              </a:defRPr>
            </a:lvl1pPr>
            <a:lvl2pPr marL="457200" indent="0">
              <a:buNone/>
              <a:defRPr/>
            </a:lvl2pPr>
          </a:lstStyle>
          <a:p>
            <a:pPr lvl="0"/>
            <a:r>
              <a:rPr lang="en-US" noProof="0"/>
              <a:t>CLICK TO SUBTITLE STYLE</a:t>
            </a:r>
          </a:p>
        </p:txBody>
      </p:sp>
      <p:sp>
        <p:nvSpPr>
          <p:cNvPr id="2" name="Title 1" title="Title ">
            <a:extLst>
              <a:ext uri="{FF2B5EF4-FFF2-40B4-BE49-F238E27FC236}">
                <a16:creationId xmlns:a16="http://schemas.microsoft.com/office/drawing/2014/main" id="{20237B57-91C6-4F8B-8AA0-18FA50B0FD1D}"/>
              </a:ext>
            </a:extLst>
          </p:cNvPr>
          <p:cNvSpPr>
            <a:spLocks noGrp="1"/>
          </p:cNvSpPr>
          <p:nvPr>
            <p:ph type="title" hasCustomPrompt="1"/>
          </p:nvPr>
        </p:nvSpPr>
        <p:spPr>
          <a:xfrm>
            <a:off x="531378" y="1308484"/>
            <a:ext cx="7342622" cy="1215566"/>
          </a:xfrm>
          <a:prstGeom prst="rect">
            <a:avLst/>
          </a:prstGeom>
        </p:spPr>
        <p:txBody>
          <a:bodyPr anchor="b">
            <a:normAutofit/>
          </a:bodyPr>
          <a:lstStyle>
            <a:lvl1pPr>
              <a:defRPr sz="4000" b="0">
                <a:solidFill>
                  <a:schemeClr val="accent1"/>
                </a:solidFill>
              </a:defRPr>
            </a:lvl1pPr>
          </a:lstStyle>
          <a:p>
            <a:r>
              <a:rPr lang="en-US" noProof="0" dirty="0"/>
              <a:t>Click to Edit </a:t>
            </a:r>
            <a:br>
              <a:rPr lang="en-US" noProof="0" dirty="0"/>
            </a:br>
            <a:r>
              <a:rPr lang="en-US" noProof="0" dirty="0"/>
              <a:t>Master Title Style </a:t>
            </a:r>
          </a:p>
        </p:txBody>
      </p:sp>
      <p:sp>
        <p:nvSpPr>
          <p:cNvPr id="15" name="Picture Placeholder 14">
            <a:extLst>
              <a:ext uri="{FF2B5EF4-FFF2-40B4-BE49-F238E27FC236}">
                <a16:creationId xmlns:a16="http://schemas.microsoft.com/office/drawing/2014/main" id="{FE1FADFB-0A3D-40F7-9B40-368DECD971E1}"/>
              </a:ext>
            </a:extLst>
          </p:cNvPr>
          <p:cNvSpPr>
            <a:spLocks noGrp="1"/>
          </p:cNvSpPr>
          <p:nvPr>
            <p:ph type="pic" sz="quarter" idx="10"/>
          </p:nvPr>
        </p:nvSpPr>
        <p:spPr>
          <a:xfrm>
            <a:off x="6604000" y="0"/>
            <a:ext cx="5588000" cy="6872249"/>
          </a:xfrm>
          <a:custGeom>
            <a:avLst/>
            <a:gdLst>
              <a:gd name="connsiteX0" fmla="*/ 3876237 w 5588000"/>
              <a:gd name="connsiteY0" fmla="*/ 5431883 h 6872249"/>
              <a:gd name="connsiteX1" fmla="*/ 4953000 w 5588000"/>
              <a:gd name="connsiteY1" fmla="*/ 5431883 h 6872249"/>
              <a:gd name="connsiteX2" fmla="*/ 3769163 w 5588000"/>
              <a:gd name="connsiteY2" fmla="*/ 6872249 h 6872249"/>
              <a:gd name="connsiteX3" fmla="*/ 2692400 w 5588000"/>
              <a:gd name="connsiteY3" fmla="*/ 6872249 h 6872249"/>
              <a:gd name="connsiteX4" fmla="*/ 2479230 w 5588000"/>
              <a:gd name="connsiteY4" fmla="*/ 2870200 h 6872249"/>
              <a:gd name="connsiteX5" fmla="*/ 3175000 w 5588000"/>
              <a:gd name="connsiteY5" fmla="*/ 2870200 h 6872249"/>
              <a:gd name="connsiteX6" fmla="*/ 1965770 w 5588000"/>
              <a:gd name="connsiteY6" fmla="*/ 4310566 h 6872249"/>
              <a:gd name="connsiteX7" fmla="*/ 1270000 w 5588000"/>
              <a:gd name="connsiteY7" fmla="*/ 4310566 h 6872249"/>
              <a:gd name="connsiteX8" fmla="*/ 5575300 w 5588000"/>
              <a:gd name="connsiteY8" fmla="*/ 139700 h 6872249"/>
              <a:gd name="connsiteX9" fmla="*/ 5575300 w 5588000"/>
              <a:gd name="connsiteY9" fmla="*/ 3238583 h 6872249"/>
              <a:gd name="connsiteX10" fmla="*/ 2571663 w 5588000"/>
              <a:gd name="connsiteY10" fmla="*/ 6858000 h 6872249"/>
              <a:gd name="connsiteX11" fmla="*/ 0 w 5588000"/>
              <a:gd name="connsiteY11" fmla="*/ 6858000 h 6872249"/>
              <a:gd name="connsiteX12" fmla="*/ 4256761 w 5588000"/>
              <a:gd name="connsiteY12" fmla="*/ 0 h 6872249"/>
              <a:gd name="connsiteX13" fmla="*/ 5588000 w 5588000"/>
              <a:gd name="connsiteY13" fmla="*/ 0 h 6872249"/>
              <a:gd name="connsiteX14" fmla="*/ 3274339 w 5588000"/>
              <a:gd name="connsiteY14" fmla="*/ 2755900 h 6872249"/>
              <a:gd name="connsiteX15" fmla="*/ 1943100 w 5588000"/>
              <a:gd name="connsiteY15" fmla="*/ 2755900 h 6872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88000" h="6872249">
                <a:moveTo>
                  <a:pt x="3876237" y="5431883"/>
                </a:moveTo>
                <a:lnTo>
                  <a:pt x="4953000" y="5431883"/>
                </a:lnTo>
                <a:lnTo>
                  <a:pt x="3769163" y="6872249"/>
                </a:lnTo>
                <a:lnTo>
                  <a:pt x="2692400" y="6872249"/>
                </a:lnTo>
                <a:close/>
                <a:moveTo>
                  <a:pt x="2479230" y="2870200"/>
                </a:moveTo>
                <a:lnTo>
                  <a:pt x="3175000" y="2870200"/>
                </a:lnTo>
                <a:lnTo>
                  <a:pt x="1965770" y="4310566"/>
                </a:lnTo>
                <a:lnTo>
                  <a:pt x="1270000" y="4310566"/>
                </a:lnTo>
                <a:close/>
                <a:moveTo>
                  <a:pt x="5575300" y="139700"/>
                </a:moveTo>
                <a:lnTo>
                  <a:pt x="5575300" y="3238583"/>
                </a:lnTo>
                <a:lnTo>
                  <a:pt x="2571663" y="6858000"/>
                </a:lnTo>
                <a:lnTo>
                  <a:pt x="0" y="6858000"/>
                </a:lnTo>
                <a:close/>
                <a:moveTo>
                  <a:pt x="4256761" y="0"/>
                </a:moveTo>
                <a:lnTo>
                  <a:pt x="5588000" y="0"/>
                </a:lnTo>
                <a:lnTo>
                  <a:pt x="3274339" y="2755900"/>
                </a:lnTo>
                <a:lnTo>
                  <a:pt x="1943100" y="2755900"/>
                </a:lnTo>
                <a:close/>
              </a:path>
            </a:pathLst>
          </a:custGeom>
          <a:solidFill>
            <a:schemeClr val="bg1">
              <a:lumMod val="85000"/>
            </a:schemeClr>
          </a:solidFill>
        </p:spPr>
        <p:txBody>
          <a:bodyPr wrap="square" anchor="ctr">
            <a:noAutofit/>
          </a:bodyPr>
          <a:lstStyle>
            <a:lvl1pPr marL="0" indent="0" algn="ctr">
              <a:buNone/>
              <a:defRPr>
                <a:solidFill>
                  <a:schemeClr val="tx1"/>
                </a:solidFill>
              </a:defRPr>
            </a:lvl1pPr>
          </a:lstStyle>
          <a:p>
            <a:r>
              <a:rPr lang="en-US" noProof="0" dirty="0"/>
              <a:t>Click icon to add picture</a:t>
            </a:r>
          </a:p>
        </p:txBody>
      </p:sp>
      <p:sp>
        <p:nvSpPr>
          <p:cNvPr id="4" name="Footer Placeholder 3">
            <a:extLst>
              <a:ext uri="{FF2B5EF4-FFF2-40B4-BE49-F238E27FC236}">
                <a16:creationId xmlns:a16="http://schemas.microsoft.com/office/drawing/2014/main" id="{5ADB14A5-A767-774C-85B8-68EF914689F6}"/>
              </a:ext>
            </a:extLst>
          </p:cNvPr>
          <p:cNvSpPr>
            <a:spLocks noGrp="1"/>
          </p:cNvSpPr>
          <p:nvPr>
            <p:ph type="ftr" sz="quarter" idx="14"/>
          </p:nvPr>
        </p:nvSpPr>
        <p:spPr/>
        <p:txBody>
          <a:bodyPr/>
          <a:lstStyle/>
          <a:p>
            <a:endParaRPr lang="en-US" dirty="0"/>
          </a:p>
        </p:txBody>
      </p:sp>
      <p:sp>
        <p:nvSpPr>
          <p:cNvPr id="6" name="Slide Number Placeholder 5">
            <a:extLst>
              <a:ext uri="{FF2B5EF4-FFF2-40B4-BE49-F238E27FC236}">
                <a16:creationId xmlns:a16="http://schemas.microsoft.com/office/drawing/2014/main" id="{D4B9B51B-EAA9-4B4D-A4F6-470CD95DAA79}"/>
              </a:ext>
            </a:extLst>
          </p:cNvPr>
          <p:cNvSpPr>
            <a:spLocks noGrp="1"/>
          </p:cNvSpPr>
          <p:nvPr>
            <p:ph type="sldNum" sz="quarter" idx="15"/>
          </p:nvPr>
        </p:nvSpPr>
        <p:spPr/>
        <p:txBody>
          <a:bodyPr/>
          <a:lstStyle/>
          <a:p>
            <a:fld id="{B3F484FB-DAB3-402B-AB01-241361C4C5B2}" type="slidenum">
              <a:rPr lang="en-US" smtClean="0"/>
              <a:t>‹#›</a:t>
            </a:fld>
            <a:endParaRPr lang="en-US" dirty="0"/>
          </a:p>
        </p:txBody>
      </p:sp>
      <p:pic>
        <p:nvPicPr>
          <p:cNvPr id="11" name="Picture 10">
            <a:extLst>
              <a:ext uri="{FF2B5EF4-FFF2-40B4-BE49-F238E27FC236}">
                <a16:creationId xmlns:a16="http://schemas.microsoft.com/office/drawing/2014/main" id="{23194C69-4CA1-2D42-8A11-6E42DA242BDE}"/>
              </a:ext>
            </a:extLst>
          </p:cNvPr>
          <p:cNvPicPr>
            <a:picLocks noChangeAspect="1"/>
          </p:cNvPicPr>
          <p:nvPr/>
        </p:nvPicPr>
        <p:blipFill rotWithShape="1">
          <a:blip r:embed="rId2"/>
          <a:srcRect l="4044" t="30036" r="74879" b="24783"/>
          <a:stretch/>
        </p:blipFill>
        <p:spPr>
          <a:xfrm>
            <a:off x="258092" y="202283"/>
            <a:ext cx="675802" cy="724325"/>
          </a:xfrm>
          <a:prstGeom prst="rect">
            <a:avLst/>
          </a:prstGeom>
        </p:spPr>
      </p:pic>
    </p:spTree>
    <p:extLst>
      <p:ext uri="{BB962C8B-B14F-4D97-AF65-F5344CB8AC3E}">
        <p14:creationId xmlns:p14="http://schemas.microsoft.com/office/powerpoint/2010/main" val="4153437210"/>
      </p:ext>
    </p:extLst>
  </p:cSld>
  <p:clrMapOvr>
    <a:masterClrMapping/>
  </p:clrMapOvr>
  <p:extLst mod="1">
    <p:ext uri="{DCECCB84-F9BA-43D5-87BE-67443E8EF086}">
      <p15:sldGuideLst xmlns:p15="http://schemas.microsoft.com/office/powerpoint/2012/main">
        <p15:guide id="1" orient="horz" pos="142">
          <p15:clr>
            <a:srgbClr val="FBAE40"/>
          </p15:clr>
        </p15:guide>
        <p15:guide id="2" pos="3840">
          <p15:clr>
            <a:srgbClr val="FBAE40"/>
          </p15:clr>
        </p15:guide>
        <p15:guide id="3" pos="41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ext Layout 02">
    <p:spTree>
      <p:nvGrpSpPr>
        <p:cNvPr id="1" name=""/>
        <p:cNvGrpSpPr/>
        <p:nvPr/>
      </p:nvGrpSpPr>
      <p:grpSpPr>
        <a:xfrm>
          <a:off x="0" y="0"/>
          <a:ext cx="0" cy="0"/>
          <a:chOff x="0" y="0"/>
          <a:chExt cx="0" cy="0"/>
        </a:xfrm>
      </p:grpSpPr>
      <p:sp>
        <p:nvSpPr>
          <p:cNvPr id="35" name="Right Triangle 34">
            <a:extLst>
              <a:ext uri="{FF2B5EF4-FFF2-40B4-BE49-F238E27FC236}">
                <a16:creationId xmlns:a16="http://schemas.microsoft.com/office/drawing/2014/main" id="{805F1696-7D6B-4055-94C3-E4C179F63596}"/>
              </a:ext>
            </a:extLst>
          </p:cNvPr>
          <p:cNvSpPr/>
          <p:nvPr/>
        </p:nvSpPr>
        <p:spPr>
          <a:xfrm flipH="1" flipV="1">
            <a:off x="1839686" y="-6"/>
            <a:ext cx="10352314" cy="5638806"/>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Picture Placeholder 17">
            <a:extLst>
              <a:ext uri="{FF2B5EF4-FFF2-40B4-BE49-F238E27FC236}">
                <a16:creationId xmlns:a16="http://schemas.microsoft.com/office/drawing/2014/main" id="{8B9EC3A9-7039-403A-9414-429521308AE7}"/>
              </a:ext>
            </a:extLst>
          </p:cNvPr>
          <p:cNvSpPr>
            <a:spLocks noGrp="1"/>
          </p:cNvSpPr>
          <p:nvPr>
            <p:ph type="pic" sz="quarter" idx="14"/>
          </p:nvPr>
        </p:nvSpPr>
        <p:spPr>
          <a:xfrm>
            <a:off x="6170177" y="1435100"/>
            <a:ext cx="6021821" cy="5422900"/>
          </a:xfrm>
          <a:custGeom>
            <a:avLst/>
            <a:gdLst>
              <a:gd name="connsiteX0" fmla="*/ 6021821 w 6021821"/>
              <a:gd name="connsiteY0" fmla="*/ 0 h 5422900"/>
              <a:gd name="connsiteX1" fmla="*/ 6021821 w 6021821"/>
              <a:gd name="connsiteY1" fmla="*/ 5422900 h 5422900"/>
              <a:gd name="connsiteX2" fmla="*/ 0 w 6021821"/>
              <a:gd name="connsiteY2" fmla="*/ 5422900 h 5422900"/>
            </a:gdLst>
            <a:ahLst/>
            <a:cxnLst>
              <a:cxn ang="0">
                <a:pos x="connsiteX0" y="connsiteY0"/>
              </a:cxn>
              <a:cxn ang="0">
                <a:pos x="connsiteX1" y="connsiteY1"/>
              </a:cxn>
              <a:cxn ang="0">
                <a:pos x="connsiteX2" y="connsiteY2"/>
              </a:cxn>
            </a:cxnLst>
            <a:rect l="l" t="t" r="r" b="b"/>
            <a:pathLst>
              <a:path w="6021821" h="5422900">
                <a:moveTo>
                  <a:pt x="6021821" y="0"/>
                </a:moveTo>
                <a:lnTo>
                  <a:pt x="6021821" y="5422900"/>
                </a:lnTo>
                <a:lnTo>
                  <a:pt x="0" y="5422900"/>
                </a:lnTo>
                <a:close/>
              </a:path>
            </a:pathLst>
          </a:custGeom>
          <a:solidFill>
            <a:schemeClr val="bg1">
              <a:lumMod val="85000"/>
            </a:schemeClr>
          </a:solidFill>
        </p:spPr>
        <p:txBody>
          <a:bodyPr wrap="square" rIns="365760" anchor="ctr">
            <a:noAutofit/>
          </a:bodyPr>
          <a:lstStyle>
            <a:lvl1pPr marL="0" indent="0" algn="r">
              <a:buNone/>
              <a:defRPr>
                <a:solidFill>
                  <a:schemeClr val="tx1"/>
                </a:solidFill>
              </a:defRPr>
            </a:lvl1pPr>
          </a:lstStyle>
          <a:p>
            <a:r>
              <a:rPr lang="en-US" noProof="0" dirty="0"/>
              <a:t>Click icon to add picture</a:t>
            </a:r>
          </a:p>
        </p:txBody>
      </p:sp>
      <p:sp>
        <p:nvSpPr>
          <p:cNvPr id="3" name="Content Placeholder 2" title="Bullet Points">
            <a:extLst>
              <a:ext uri="{FF2B5EF4-FFF2-40B4-BE49-F238E27FC236}">
                <a16:creationId xmlns:a16="http://schemas.microsoft.com/office/drawing/2014/main" id="{BFD7EA17-BE66-4636-9684-F93562587911}"/>
              </a:ext>
            </a:extLst>
          </p:cNvPr>
          <p:cNvSpPr>
            <a:spLocks noGrp="1"/>
          </p:cNvSpPr>
          <p:nvPr>
            <p:ph idx="1"/>
          </p:nvPr>
        </p:nvSpPr>
        <p:spPr>
          <a:xfrm>
            <a:off x="531378" y="3196915"/>
            <a:ext cx="4942829" cy="2958275"/>
          </a:xfrm>
          <a:prstGeom prst="rect">
            <a:avLst/>
          </a:prstGeom>
        </p:spPr>
        <p:txBody>
          <a:bodyPr>
            <a:normAutofit/>
          </a:bodyPr>
          <a:lstStyle>
            <a:lvl1pPr>
              <a:buClr>
                <a:schemeClr val="accent2"/>
              </a:buClr>
              <a:defRPr sz="2400">
                <a:solidFill>
                  <a:schemeClr val="tx1"/>
                </a:solidFill>
              </a:defRPr>
            </a:lvl1pPr>
            <a:lvl2pPr>
              <a:buClr>
                <a:schemeClr val="accent2"/>
              </a:buClr>
              <a:defRPr sz="2000">
                <a:solidFill>
                  <a:schemeClr val="tx1"/>
                </a:solidFill>
              </a:defRPr>
            </a:lvl2pPr>
            <a:lvl3pPr>
              <a:buClr>
                <a:schemeClr val="accent2"/>
              </a:buClr>
              <a:defRPr sz="1800">
                <a:solidFill>
                  <a:schemeClr val="tx1"/>
                </a:solidFill>
              </a:defRPr>
            </a:lvl3pPr>
            <a:lvl4pPr>
              <a:buClr>
                <a:schemeClr val="accent2"/>
              </a:buClr>
              <a:defRPr sz="1600">
                <a:solidFill>
                  <a:schemeClr val="tx1"/>
                </a:solidFill>
              </a:defRPr>
            </a:lvl4pPr>
            <a:lvl5pPr>
              <a:buClr>
                <a:schemeClr val="accent2"/>
              </a:buClr>
              <a:defRPr sz="1600">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5" name="Parallelogram 24">
            <a:extLst>
              <a:ext uri="{FF2B5EF4-FFF2-40B4-BE49-F238E27FC236}">
                <a16:creationId xmlns:a16="http://schemas.microsoft.com/office/drawing/2014/main" id="{18C08F43-D42B-4CF1-912F-BC83D72AB415}"/>
              </a:ext>
            </a:extLst>
          </p:cNvPr>
          <p:cNvSpPr/>
          <p:nvPr/>
        </p:nvSpPr>
        <p:spPr>
          <a:xfrm flipH="1">
            <a:off x="2978150" y="-5"/>
            <a:ext cx="4121150" cy="1308105"/>
          </a:xfrm>
          <a:prstGeom prst="parallelogram">
            <a:avLst>
              <a:gd name="adj" fmla="val 18638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cxnSp>
        <p:nvCxnSpPr>
          <p:cNvPr id="34" name="Straight Connector 33">
            <a:extLst>
              <a:ext uri="{FF2B5EF4-FFF2-40B4-BE49-F238E27FC236}">
                <a16:creationId xmlns:a16="http://schemas.microsoft.com/office/drawing/2014/main" id="{1411C731-2333-41B0-927A-0A48EEC79964}"/>
              </a:ext>
            </a:extLst>
          </p:cNvPr>
          <p:cNvCxnSpPr>
            <a:cxnSpLocks/>
          </p:cNvCxnSpPr>
          <p:nvPr/>
        </p:nvCxnSpPr>
        <p:spPr>
          <a:xfrm flipV="1">
            <a:off x="10352314" y="1185452"/>
            <a:ext cx="1839685" cy="1633948"/>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Text Placeholder 4" title="Subtitle">
            <a:extLst>
              <a:ext uri="{FF2B5EF4-FFF2-40B4-BE49-F238E27FC236}">
                <a16:creationId xmlns:a16="http://schemas.microsoft.com/office/drawing/2014/main" id="{D71EE635-EA0C-4139-8160-AE1EAD13AAEB}"/>
              </a:ext>
            </a:extLst>
          </p:cNvPr>
          <p:cNvSpPr>
            <a:spLocks noGrp="1"/>
          </p:cNvSpPr>
          <p:nvPr>
            <p:ph type="body" sz="quarter" idx="13" hasCustomPrompt="1"/>
          </p:nvPr>
        </p:nvSpPr>
        <p:spPr>
          <a:xfrm>
            <a:off x="531379" y="2563477"/>
            <a:ext cx="7342621" cy="608895"/>
          </a:xfrm>
          <a:prstGeom prst="rect">
            <a:avLst/>
          </a:prstGeom>
        </p:spPr>
        <p:txBody>
          <a:bodyPr/>
          <a:lstStyle>
            <a:lvl1pPr marL="0" indent="0">
              <a:buNone/>
              <a:defRPr sz="2000" spc="300">
                <a:solidFill>
                  <a:schemeClr val="accent6"/>
                </a:solidFill>
              </a:defRPr>
            </a:lvl1pPr>
            <a:lvl2pPr marL="457200" indent="0">
              <a:buNone/>
              <a:defRPr/>
            </a:lvl2pPr>
          </a:lstStyle>
          <a:p>
            <a:pPr lvl="0"/>
            <a:r>
              <a:rPr lang="en-US" noProof="0"/>
              <a:t>CLICK TO SUBTITLE STYLE</a:t>
            </a:r>
          </a:p>
        </p:txBody>
      </p:sp>
      <p:sp>
        <p:nvSpPr>
          <p:cNvPr id="19" name="Title 1" title="Title ">
            <a:extLst>
              <a:ext uri="{FF2B5EF4-FFF2-40B4-BE49-F238E27FC236}">
                <a16:creationId xmlns:a16="http://schemas.microsoft.com/office/drawing/2014/main" id="{2DB9D671-9FC8-4306-96B7-D9D585694B83}"/>
              </a:ext>
            </a:extLst>
          </p:cNvPr>
          <p:cNvSpPr>
            <a:spLocks noGrp="1"/>
          </p:cNvSpPr>
          <p:nvPr>
            <p:ph type="title" hasCustomPrompt="1"/>
          </p:nvPr>
        </p:nvSpPr>
        <p:spPr>
          <a:xfrm>
            <a:off x="531378" y="1308484"/>
            <a:ext cx="7342622" cy="1215566"/>
          </a:xfrm>
          <a:prstGeom prst="rect">
            <a:avLst/>
          </a:prstGeom>
        </p:spPr>
        <p:txBody>
          <a:bodyPr anchor="b">
            <a:normAutofit/>
          </a:bodyPr>
          <a:lstStyle>
            <a:lvl1pPr>
              <a:defRPr sz="4000" b="0">
                <a:solidFill>
                  <a:schemeClr val="accent1"/>
                </a:solidFill>
              </a:defRPr>
            </a:lvl1pPr>
          </a:lstStyle>
          <a:p>
            <a:r>
              <a:rPr lang="en-US" noProof="0" dirty="0"/>
              <a:t>Click to Edit </a:t>
            </a:r>
            <a:br>
              <a:rPr lang="en-US" noProof="0" dirty="0"/>
            </a:br>
            <a:r>
              <a:rPr lang="en-US" noProof="0" dirty="0"/>
              <a:t>Master Title Style </a:t>
            </a:r>
          </a:p>
        </p:txBody>
      </p:sp>
      <p:sp>
        <p:nvSpPr>
          <p:cNvPr id="2" name="Footer Placeholder 1">
            <a:extLst>
              <a:ext uri="{FF2B5EF4-FFF2-40B4-BE49-F238E27FC236}">
                <a16:creationId xmlns:a16="http://schemas.microsoft.com/office/drawing/2014/main" id="{6E55A0B9-F639-8643-9C4D-B93B8EE21A79}"/>
              </a:ext>
            </a:extLst>
          </p:cNvPr>
          <p:cNvSpPr>
            <a:spLocks noGrp="1"/>
          </p:cNvSpPr>
          <p:nvPr>
            <p:ph type="ftr" sz="quarter" idx="15"/>
          </p:nvPr>
        </p:nvSpPr>
        <p:spPr/>
        <p:txBody>
          <a:bodyPr/>
          <a:lstStyle/>
          <a:p>
            <a:endParaRPr lang="en-US" dirty="0"/>
          </a:p>
        </p:txBody>
      </p:sp>
      <p:sp>
        <p:nvSpPr>
          <p:cNvPr id="4" name="Slide Number Placeholder 3">
            <a:extLst>
              <a:ext uri="{FF2B5EF4-FFF2-40B4-BE49-F238E27FC236}">
                <a16:creationId xmlns:a16="http://schemas.microsoft.com/office/drawing/2014/main" id="{D0C29282-8AC7-494D-9A8E-A26C7F69948F}"/>
              </a:ext>
            </a:extLst>
          </p:cNvPr>
          <p:cNvSpPr>
            <a:spLocks noGrp="1"/>
          </p:cNvSpPr>
          <p:nvPr>
            <p:ph type="sldNum" sz="quarter" idx="16"/>
          </p:nvPr>
        </p:nvSpPr>
        <p:spPr/>
        <p:txBody>
          <a:bodyPr/>
          <a:lstStyle/>
          <a:p>
            <a:fld id="{B3F484FB-DAB3-402B-AB01-241361C4C5B2}" type="slidenum">
              <a:rPr lang="en-US" smtClean="0"/>
              <a:t>‹#›</a:t>
            </a:fld>
            <a:endParaRPr lang="en-US" dirty="0"/>
          </a:p>
        </p:txBody>
      </p:sp>
      <p:pic>
        <p:nvPicPr>
          <p:cNvPr id="12" name="Picture 11">
            <a:extLst>
              <a:ext uri="{FF2B5EF4-FFF2-40B4-BE49-F238E27FC236}">
                <a16:creationId xmlns:a16="http://schemas.microsoft.com/office/drawing/2014/main" id="{7CD80B21-83B8-894D-A56E-A232DA3558D4}"/>
              </a:ext>
            </a:extLst>
          </p:cNvPr>
          <p:cNvPicPr>
            <a:picLocks noChangeAspect="1"/>
          </p:cNvPicPr>
          <p:nvPr/>
        </p:nvPicPr>
        <p:blipFill rotWithShape="1">
          <a:blip r:embed="rId2"/>
          <a:srcRect l="4044" t="30036" r="74879" b="24783"/>
          <a:stretch/>
        </p:blipFill>
        <p:spPr>
          <a:xfrm>
            <a:off x="11009084" y="178200"/>
            <a:ext cx="1016000" cy="1088950"/>
          </a:xfrm>
          <a:prstGeom prst="rect">
            <a:avLst/>
          </a:prstGeom>
        </p:spPr>
      </p:pic>
    </p:spTree>
    <p:extLst>
      <p:ext uri="{BB962C8B-B14F-4D97-AF65-F5344CB8AC3E}">
        <p14:creationId xmlns:p14="http://schemas.microsoft.com/office/powerpoint/2010/main" val="2650366755"/>
      </p:ext>
    </p:extLst>
  </p:cSld>
  <p:clrMapOvr>
    <a:masterClrMapping/>
  </p:clrMapOvr>
  <p:extLst mod="1">
    <p:ext uri="{DCECCB84-F9BA-43D5-87BE-67443E8EF086}">
      <p15:sldGuideLst xmlns:p15="http://schemas.microsoft.com/office/powerpoint/2012/main">
        <p15:guide id="1" orient="horz" pos="142">
          <p15:clr>
            <a:srgbClr val="FBAE40"/>
          </p15:clr>
        </p15:guide>
        <p15:guide id="2" pos="3840">
          <p15:clr>
            <a:srgbClr val="FBAE40"/>
          </p15:clr>
        </p15:guide>
        <p15:guide id="3" pos="415">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ion with Subtitle">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01AF1CF9-9F46-4541-8FF1-B9C53244EE1A}"/>
              </a:ext>
            </a:extLst>
          </p:cNvPr>
          <p:cNvCxnSpPr>
            <a:cxnSpLocks/>
          </p:cNvCxnSpPr>
          <p:nvPr/>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7" name="Text Placeholder 2">
            <a:extLst>
              <a:ext uri="{FF2B5EF4-FFF2-40B4-BE49-F238E27FC236}">
                <a16:creationId xmlns:a16="http://schemas.microsoft.com/office/drawing/2014/main" id="{B2E19FBD-2379-4B3B-910D-F51E007CB63F}"/>
              </a:ext>
            </a:extLst>
          </p:cNvPr>
          <p:cNvSpPr>
            <a:spLocks noGrp="1"/>
          </p:cNvSpPr>
          <p:nvPr>
            <p:ph type="body" idx="1"/>
          </p:nvPr>
        </p:nvSpPr>
        <p:spPr>
          <a:xfrm>
            <a:off x="520698" y="2104888"/>
            <a:ext cx="5475290" cy="781188"/>
          </a:xfrm>
          <a:prstGeom prst="rect">
            <a:avLst/>
          </a:prstGeom>
        </p:spPr>
        <p:txBody>
          <a:bodyPr anchor="b">
            <a:normAutofit/>
          </a:bodyPr>
          <a:lstStyle>
            <a:lvl1pPr marL="0" indent="0">
              <a:lnSpc>
                <a:spcPct val="100000"/>
              </a:lnSpc>
              <a:spcBef>
                <a:spcPts val="0"/>
              </a:spcBef>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8" name="Content Placeholder 3" title="Bullet Points">
            <a:extLst>
              <a:ext uri="{FF2B5EF4-FFF2-40B4-BE49-F238E27FC236}">
                <a16:creationId xmlns:a16="http://schemas.microsoft.com/office/drawing/2014/main" id="{8715E757-6584-4841-8154-C92E70E0CD6B}"/>
              </a:ext>
            </a:extLst>
          </p:cNvPr>
          <p:cNvSpPr>
            <a:spLocks noGrp="1"/>
          </p:cNvSpPr>
          <p:nvPr>
            <p:ph sz="half" idx="13"/>
          </p:nvPr>
        </p:nvSpPr>
        <p:spPr>
          <a:xfrm>
            <a:off x="520698" y="2886076"/>
            <a:ext cx="5475290" cy="3232149"/>
          </a:xfrm>
          <a:prstGeom prst="rect">
            <a:avLst/>
          </a:prstGeom>
        </p:spPr>
        <p:txBody>
          <a:bodyPr>
            <a:normAutofit/>
          </a:bodyPr>
          <a:lstStyle>
            <a:lvl1pPr>
              <a:defRPr lang="en-US" dirty="0">
                <a:solidFill>
                  <a:schemeClr val="tx1"/>
                </a:solidFill>
              </a:defRPr>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en-IN" dirty="0">
                <a:solidFill>
                  <a:schemeClr val="tx1"/>
                </a:solidFill>
              </a:defRPr>
            </a:lvl5pPr>
          </a:lstStyle>
          <a:p>
            <a:pPr lvl="0">
              <a:buClr>
                <a:schemeClr val="accent2"/>
              </a:buClr>
            </a:pPr>
            <a:r>
              <a:rPr lang="en-US" noProof="0"/>
              <a:t>Edit Master text styles</a:t>
            </a:r>
          </a:p>
          <a:p>
            <a:pPr lvl="1">
              <a:buClr>
                <a:schemeClr val="accent2"/>
              </a:buClr>
            </a:pPr>
            <a:r>
              <a:rPr lang="en-US" noProof="0"/>
              <a:t>Second level</a:t>
            </a:r>
          </a:p>
          <a:p>
            <a:pPr lvl="2">
              <a:buClr>
                <a:schemeClr val="accent2"/>
              </a:buClr>
            </a:pPr>
            <a:r>
              <a:rPr lang="en-US" noProof="0"/>
              <a:t>Third level</a:t>
            </a:r>
          </a:p>
          <a:p>
            <a:pPr lvl="3">
              <a:buClr>
                <a:schemeClr val="accent2"/>
              </a:buClr>
            </a:pPr>
            <a:r>
              <a:rPr lang="en-US" noProof="0"/>
              <a:t>Fourth level</a:t>
            </a:r>
          </a:p>
          <a:p>
            <a:pPr lvl="4">
              <a:buClr>
                <a:schemeClr val="accent2"/>
              </a:buClr>
            </a:pPr>
            <a:r>
              <a:rPr lang="en-US" noProof="0"/>
              <a:t>Fifth level</a:t>
            </a:r>
          </a:p>
        </p:txBody>
      </p:sp>
      <p:sp>
        <p:nvSpPr>
          <p:cNvPr id="19" name="Text Placeholder 4">
            <a:extLst>
              <a:ext uri="{FF2B5EF4-FFF2-40B4-BE49-F238E27FC236}">
                <a16:creationId xmlns:a16="http://schemas.microsoft.com/office/drawing/2014/main" id="{47CDC5A2-8836-4ED3-8E78-18C24853D882}"/>
              </a:ext>
            </a:extLst>
          </p:cNvPr>
          <p:cNvSpPr>
            <a:spLocks noGrp="1"/>
          </p:cNvSpPr>
          <p:nvPr>
            <p:ph type="body" sz="quarter" idx="14"/>
          </p:nvPr>
        </p:nvSpPr>
        <p:spPr>
          <a:xfrm>
            <a:off x="6186713" y="2104888"/>
            <a:ext cx="5475600" cy="781188"/>
          </a:xfrm>
          <a:prstGeom prst="rect">
            <a:avLst/>
          </a:prstGeom>
        </p:spPr>
        <p:txBody>
          <a:bodyPr anchor="b">
            <a:normAutofit/>
          </a:bodyPr>
          <a:lstStyle>
            <a:lvl1pPr marL="0" indent="0">
              <a:lnSpc>
                <a:spcPct val="100000"/>
              </a:lnSpc>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0" name="Content Placeholder 5" title="Bullet Points">
            <a:extLst>
              <a:ext uri="{FF2B5EF4-FFF2-40B4-BE49-F238E27FC236}">
                <a16:creationId xmlns:a16="http://schemas.microsoft.com/office/drawing/2014/main" id="{D957FBD7-2C3C-4DD1-954F-DF1E007BE590}"/>
              </a:ext>
            </a:extLst>
          </p:cNvPr>
          <p:cNvSpPr>
            <a:spLocks noGrp="1"/>
          </p:cNvSpPr>
          <p:nvPr>
            <p:ph sz="quarter" idx="15"/>
          </p:nvPr>
        </p:nvSpPr>
        <p:spPr>
          <a:xfrm>
            <a:off x="6186713" y="2886076"/>
            <a:ext cx="5475600" cy="3232149"/>
          </a:xfrm>
          <a:prstGeom prst="rect">
            <a:avLst/>
          </a:prstGeom>
        </p:spPr>
        <p:txBody>
          <a:bodyPr>
            <a:normAutofit/>
          </a:bodyPr>
          <a:lstStyle>
            <a:lvl1pPr>
              <a:defRPr lang="en-US" dirty="0">
                <a:solidFill>
                  <a:schemeClr val="tx1"/>
                </a:solidFill>
              </a:defRPr>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en-IN" dirty="0">
                <a:solidFill>
                  <a:schemeClr val="tx1"/>
                </a:solidFill>
              </a:defRPr>
            </a:lvl5pPr>
          </a:lstStyle>
          <a:p>
            <a:pPr lvl="0">
              <a:buClr>
                <a:schemeClr val="accent2"/>
              </a:buClr>
            </a:pPr>
            <a:r>
              <a:rPr lang="en-US" noProof="0"/>
              <a:t>Edit Master text styles</a:t>
            </a:r>
          </a:p>
          <a:p>
            <a:pPr lvl="1">
              <a:buClr>
                <a:schemeClr val="accent2"/>
              </a:buClr>
            </a:pPr>
            <a:r>
              <a:rPr lang="en-US" noProof="0"/>
              <a:t>Second level</a:t>
            </a:r>
          </a:p>
          <a:p>
            <a:pPr lvl="2">
              <a:buClr>
                <a:schemeClr val="accent2"/>
              </a:buClr>
            </a:pPr>
            <a:r>
              <a:rPr lang="en-US" noProof="0"/>
              <a:t>Third level</a:t>
            </a:r>
          </a:p>
          <a:p>
            <a:pPr lvl="3">
              <a:buClr>
                <a:schemeClr val="accent2"/>
              </a:buClr>
            </a:pPr>
            <a:r>
              <a:rPr lang="en-US" noProof="0"/>
              <a:t>Fourth level</a:t>
            </a:r>
          </a:p>
          <a:p>
            <a:pPr lvl="4">
              <a:buClr>
                <a:schemeClr val="accent2"/>
              </a:buClr>
            </a:pPr>
            <a:r>
              <a:rPr lang="en-US" noProof="0"/>
              <a:t>Fifth level</a:t>
            </a:r>
          </a:p>
        </p:txBody>
      </p:sp>
      <p:sp>
        <p:nvSpPr>
          <p:cNvPr id="24" name="Text Placeholder 4" title="Subtitle">
            <a:extLst>
              <a:ext uri="{FF2B5EF4-FFF2-40B4-BE49-F238E27FC236}">
                <a16:creationId xmlns:a16="http://schemas.microsoft.com/office/drawing/2014/main" id="{77DB65FF-A89E-4562-8251-2BB63EFDD28E}"/>
              </a:ext>
            </a:extLst>
          </p:cNvPr>
          <p:cNvSpPr>
            <a:spLocks noGrp="1"/>
          </p:cNvSpPr>
          <p:nvPr>
            <p:ph type="body" sz="quarter" idx="16" hasCustomPrompt="1"/>
          </p:nvPr>
        </p:nvSpPr>
        <p:spPr>
          <a:xfrm>
            <a:off x="520493" y="1376932"/>
            <a:ext cx="7368596" cy="608895"/>
          </a:xfrm>
          <a:prstGeom prst="rect">
            <a:avLst/>
          </a:prstGeom>
        </p:spPr>
        <p:txBody>
          <a:bodyPr/>
          <a:lstStyle>
            <a:lvl1pPr marL="0" indent="0">
              <a:buNone/>
              <a:defRPr sz="2000" spc="300">
                <a:solidFill>
                  <a:schemeClr val="accent6"/>
                </a:solidFill>
              </a:defRPr>
            </a:lvl1pPr>
            <a:lvl2pPr marL="457200" indent="0">
              <a:buNone/>
              <a:defRPr/>
            </a:lvl2pPr>
          </a:lstStyle>
          <a:p>
            <a:pPr lvl="0"/>
            <a:r>
              <a:rPr lang="en-US" noProof="0"/>
              <a:t>CLICK TO SUBTITLE STYLE</a:t>
            </a:r>
          </a:p>
        </p:txBody>
      </p:sp>
      <p:sp>
        <p:nvSpPr>
          <p:cNvPr id="36" name="Parallelogram 35">
            <a:extLst>
              <a:ext uri="{FF2B5EF4-FFF2-40B4-BE49-F238E27FC236}">
                <a16:creationId xmlns:a16="http://schemas.microsoft.com/office/drawing/2014/main" id="{4EBB76E7-943E-4038-B700-114F66FBC609}"/>
              </a:ext>
            </a:extLst>
          </p:cNvPr>
          <p:cNvSpPr/>
          <p:nvPr/>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endParaRPr lang="en-US" dirty="0"/>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B3F484FB-DAB3-402B-AB01-241361C4C5B2}" type="slidenum">
              <a:rPr lang="en-US" smtClean="0"/>
              <a:t>‹#›</a:t>
            </a:fld>
            <a:endParaRPr lang="en-US"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3200" b="0">
                <a:solidFill>
                  <a:schemeClr val="accent1"/>
                </a:solidFill>
              </a:defRPr>
            </a:lvl1pPr>
          </a:lstStyle>
          <a:p>
            <a:r>
              <a:rPr lang="en-US" noProof="0" dirty="0"/>
              <a:t>Click to Edit Master Title Style </a:t>
            </a:r>
          </a:p>
        </p:txBody>
      </p:sp>
      <p:pic>
        <p:nvPicPr>
          <p:cNvPr id="21" name="Picture 20">
            <a:extLst>
              <a:ext uri="{FF2B5EF4-FFF2-40B4-BE49-F238E27FC236}">
                <a16:creationId xmlns:a16="http://schemas.microsoft.com/office/drawing/2014/main" id="{16940147-FF80-6744-965B-F85CAC6F1DD5}"/>
              </a:ext>
            </a:extLst>
          </p:cNvPr>
          <p:cNvPicPr>
            <a:picLocks noChangeAspect="1"/>
          </p:cNvPicPr>
          <p:nvPr/>
        </p:nvPicPr>
        <p:blipFill rotWithShape="1">
          <a:blip r:embed="rId2"/>
          <a:srcRect l="4044" t="30036" r="74879" b="24783"/>
          <a:stretch/>
        </p:blipFill>
        <p:spPr>
          <a:xfrm>
            <a:off x="11207699" y="70733"/>
            <a:ext cx="823864" cy="883018"/>
          </a:xfrm>
          <a:prstGeom prst="rect">
            <a:avLst/>
          </a:prstGeom>
        </p:spPr>
      </p:pic>
    </p:spTree>
    <p:extLst>
      <p:ext uri="{BB962C8B-B14F-4D97-AF65-F5344CB8AC3E}">
        <p14:creationId xmlns:p14="http://schemas.microsoft.com/office/powerpoint/2010/main" val="427936962"/>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hart">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5806E656-313A-47B1-B381-D004200F7A01}"/>
              </a:ext>
            </a:extLst>
          </p:cNvPr>
          <p:cNvGrpSpPr/>
          <p:nvPr/>
        </p:nvGrpSpPr>
        <p:grpSpPr>
          <a:xfrm flipH="1">
            <a:off x="7561328" y="0"/>
            <a:ext cx="4831840" cy="3541007"/>
            <a:chOff x="-192127" y="-2"/>
            <a:chExt cx="4831840" cy="3367272"/>
          </a:xfrm>
        </p:grpSpPr>
        <p:sp>
          <p:nvSpPr>
            <p:cNvPr id="29" name="Diagonal Stripe 28">
              <a:extLst>
                <a:ext uri="{FF2B5EF4-FFF2-40B4-BE49-F238E27FC236}">
                  <a16:creationId xmlns:a16="http://schemas.microsoft.com/office/drawing/2014/main" id="{65F8E2DA-4BB4-4421-9172-A11AF38DFEF4}"/>
                </a:ext>
              </a:extLst>
            </p:cNvPr>
            <p:cNvSpPr/>
            <p:nvPr/>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30" name="Straight Connector 29">
              <a:extLst>
                <a:ext uri="{FF2B5EF4-FFF2-40B4-BE49-F238E27FC236}">
                  <a16:creationId xmlns:a16="http://schemas.microsoft.com/office/drawing/2014/main" id="{6EDB47F2-B6A7-40B4-8A2C-06719F75C085}"/>
                </a:ext>
              </a:extLst>
            </p:cNvPr>
            <p:cNvCxnSpPr>
              <a:cxnSpLocks/>
            </p:cNvCxnSpPr>
            <p:nvPr/>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Parallelogram 30">
              <a:extLst>
                <a:ext uri="{FF2B5EF4-FFF2-40B4-BE49-F238E27FC236}">
                  <a16:creationId xmlns:a16="http://schemas.microsoft.com/office/drawing/2014/main" id="{B188E7A9-2351-4B68-98B8-10099CB39CD2}"/>
                </a:ext>
              </a:extLst>
            </p:cNvPr>
            <p:cNvSpPr/>
            <p:nvPr/>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3" name="Parallelogram 32">
            <a:extLst>
              <a:ext uri="{FF2B5EF4-FFF2-40B4-BE49-F238E27FC236}">
                <a16:creationId xmlns:a16="http://schemas.microsoft.com/office/drawing/2014/main" id="{F088C182-BF10-45B2-B159-7702E00D31D4}"/>
              </a:ext>
            </a:extLst>
          </p:cNvPr>
          <p:cNvSpPr/>
          <p:nvPr/>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4" name="Text Placeholder 4" title="Subtitle">
            <a:extLst>
              <a:ext uri="{FF2B5EF4-FFF2-40B4-BE49-F238E27FC236}">
                <a16:creationId xmlns:a16="http://schemas.microsoft.com/office/drawing/2014/main" id="{FB561B16-2788-452A-B7AF-A482256DCDF2}"/>
              </a:ext>
            </a:extLst>
          </p:cNvPr>
          <p:cNvSpPr>
            <a:spLocks noGrp="1"/>
          </p:cNvSpPr>
          <p:nvPr>
            <p:ph type="body" sz="quarter" idx="16" hasCustomPrompt="1"/>
          </p:nvPr>
        </p:nvSpPr>
        <p:spPr>
          <a:xfrm>
            <a:off x="520493" y="1376932"/>
            <a:ext cx="7368596" cy="608895"/>
          </a:xfrm>
          <a:prstGeom prst="rect">
            <a:avLst/>
          </a:prstGeom>
        </p:spPr>
        <p:txBody>
          <a:bodyPr/>
          <a:lstStyle>
            <a:lvl1pPr marL="0" indent="0">
              <a:buNone/>
              <a:defRPr sz="2000" spc="300">
                <a:solidFill>
                  <a:schemeClr val="accent6"/>
                </a:solidFill>
              </a:defRPr>
            </a:lvl1pPr>
            <a:lvl2pPr marL="457200" indent="0">
              <a:buNone/>
              <a:defRPr/>
            </a:lvl2pPr>
          </a:lstStyle>
          <a:p>
            <a:pPr lvl="0"/>
            <a:r>
              <a:rPr lang="en-US" noProof="0"/>
              <a:t>CLICK TO SUBTITLE STYLE</a:t>
            </a:r>
          </a:p>
        </p:txBody>
      </p:sp>
      <p:sp>
        <p:nvSpPr>
          <p:cNvPr id="2" name="Footer Placeholder 1">
            <a:extLst>
              <a:ext uri="{FF2B5EF4-FFF2-40B4-BE49-F238E27FC236}">
                <a16:creationId xmlns:a16="http://schemas.microsoft.com/office/drawing/2014/main" id="{D6990C03-1647-2044-B335-6F5F19E4E5FC}"/>
              </a:ext>
            </a:extLst>
          </p:cNvPr>
          <p:cNvSpPr>
            <a:spLocks noGrp="1"/>
          </p:cNvSpPr>
          <p:nvPr>
            <p:ph type="ftr" sz="quarter" idx="17"/>
          </p:nvPr>
        </p:nvSpPr>
        <p:spPr/>
        <p:txBody>
          <a:bodyPr/>
          <a:lstStyle/>
          <a:p>
            <a:endParaRPr lang="en-US" dirty="0"/>
          </a:p>
        </p:txBody>
      </p:sp>
      <p:sp>
        <p:nvSpPr>
          <p:cNvPr id="3" name="Slide Number Placeholder 2">
            <a:extLst>
              <a:ext uri="{FF2B5EF4-FFF2-40B4-BE49-F238E27FC236}">
                <a16:creationId xmlns:a16="http://schemas.microsoft.com/office/drawing/2014/main" id="{4F03A7CC-E6DC-1544-BE55-15EC1718B77C}"/>
              </a:ext>
            </a:extLst>
          </p:cNvPr>
          <p:cNvSpPr>
            <a:spLocks noGrp="1"/>
          </p:cNvSpPr>
          <p:nvPr>
            <p:ph type="sldNum" sz="quarter" idx="18"/>
          </p:nvPr>
        </p:nvSpPr>
        <p:spPr/>
        <p:txBody>
          <a:bodyPr/>
          <a:lstStyle/>
          <a:p>
            <a:fld id="{B3F484FB-DAB3-402B-AB01-241361C4C5B2}" type="slidenum">
              <a:rPr lang="en-US" smtClean="0"/>
              <a:t>‹#›</a:t>
            </a:fld>
            <a:endParaRPr lang="en-US" dirty="0"/>
          </a:p>
        </p:txBody>
      </p:sp>
      <p:sp>
        <p:nvSpPr>
          <p:cNvPr id="17" name="Title 1" title="Title ">
            <a:extLst>
              <a:ext uri="{FF2B5EF4-FFF2-40B4-BE49-F238E27FC236}">
                <a16:creationId xmlns:a16="http://schemas.microsoft.com/office/drawing/2014/main" id="{BDEC780E-6412-1344-A62E-6B84E9CCB678}"/>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3200" b="0">
                <a:solidFill>
                  <a:schemeClr val="accent1"/>
                </a:solidFill>
              </a:defRPr>
            </a:lvl1pPr>
          </a:lstStyle>
          <a:p>
            <a:r>
              <a:rPr lang="en-US" noProof="0" dirty="0"/>
              <a:t>Click to Edit Master Title Style </a:t>
            </a:r>
          </a:p>
        </p:txBody>
      </p:sp>
      <p:sp>
        <p:nvSpPr>
          <p:cNvPr id="5" name="Text Placeholder 4">
            <a:extLst>
              <a:ext uri="{FF2B5EF4-FFF2-40B4-BE49-F238E27FC236}">
                <a16:creationId xmlns:a16="http://schemas.microsoft.com/office/drawing/2014/main" id="{2C82AC85-33B6-2B49-8BF4-08414444375C}"/>
              </a:ext>
            </a:extLst>
          </p:cNvPr>
          <p:cNvSpPr>
            <a:spLocks noGrp="1"/>
          </p:cNvSpPr>
          <p:nvPr>
            <p:ph type="body" sz="quarter" idx="19" hasCustomPrompt="1"/>
          </p:nvPr>
        </p:nvSpPr>
        <p:spPr>
          <a:xfrm>
            <a:off x="531814" y="2005762"/>
            <a:ext cx="5225764" cy="4083888"/>
          </a:xfrm>
          <a:prstGeom prst="rect">
            <a:avLst/>
          </a:prstGeom>
        </p:spPr>
        <p:txBody>
          <a:bodyPr/>
          <a:lstStyle>
            <a:lvl1pPr marL="0" indent="0">
              <a:buNone/>
              <a:defRPr sz="2400">
                <a:solidFill>
                  <a:schemeClr val="tx1"/>
                </a:solidFill>
              </a:defRPr>
            </a:lvl1pPr>
            <a:lvl2pPr marL="457200" indent="0">
              <a:buNone/>
              <a:defRPr sz="2400">
                <a:solidFill>
                  <a:schemeClr val="bg1"/>
                </a:solidFill>
              </a:defRPr>
            </a:lvl2pPr>
            <a:lvl3pPr marL="914400" indent="0">
              <a:buNone/>
              <a:defRPr sz="2400">
                <a:solidFill>
                  <a:schemeClr val="bg1"/>
                </a:solidFill>
              </a:defRPr>
            </a:lvl3pPr>
            <a:lvl4pPr marL="1371600" indent="0">
              <a:buNone/>
              <a:defRPr sz="2400">
                <a:solidFill>
                  <a:schemeClr val="bg1"/>
                </a:solidFill>
              </a:defRPr>
            </a:lvl4pPr>
            <a:lvl5pPr marL="1828800" indent="0">
              <a:buNone/>
              <a:defRPr sz="2400">
                <a:solidFill>
                  <a:schemeClr val="bg1"/>
                </a:solidFill>
              </a:defRPr>
            </a:lvl5pPr>
          </a:lstStyle>
          <a:p>
            <a:pPr lvl="0"/>
            <a:r>
              <a:rPr lang="en-US" noProof="0"/>
              <a:t>Text here</a:t>
            </a:r>
          </a:p>
        </p:txBody>
      </p:sp>
      <p:sp>
        <p:nvSpPr>
          <p:cNvPr id="20" name="Chart Placeholder 2" title="Chart">
            <a:extLst>
              <a:ext uri="{FF2B5EF4-FFF2-40B4-BE49-F238E27FC236}">
                <a16:creationId xmlns:a16="http://schemas.microsoft.com/office/drawing/2014/main" id="{0EF0FD2A-B62A-4931-846D-2602DED26606}"/>
              </a:ext>
            </a:extLst>
          </p:cNvPr>
          <p:cNvSpPr>
            <a:spLocks noGrp="1"/>
          </p:cNvSpPr>
          <p:nvPr>
            <p:ph type="chart" sz="quarter" idx="10"/>
          </p:nvPr>
        </p:nvSpPr>
        <p:spPr>
          <a:xfrm>
            <a:off x="5796114" y="2005762"/>
            <a:ext cx="5719397" cy="4084470"/>
          </a:xfrm>
          <a:prstGeom prst="rect">
            <a:avLst/>
          </a:prstGeom>
        </p:spPr>
        <p:txBody>
          <a:bodyPr vert="horz" lIns="91420" tIns="45710" rIns="91420" bIns="45710">
            <a:noAutofit/>
          </a:bodyPr>
          <a:lstStyle>
            <a:lvl1pPr marL="0" indent="0" algn="ctr">
              <a:buNone/>
              <a:defRPr sz="2000" b="0" i="0">
                <a:solidFill>
                  <a:schemeClr val="tx1"/>
                </a:solidFill>
                <a:latin typeface="+mn-lt"/>
                <a:cs typeface="CiscoSans ExtraLight"/>
              </a:defRPr>
            </a:lvl1pPr>
          </a:lstStyle>
          <a:p>
            <a:pPr lvl="0"/>
            <a:r>
              <a:rPr lang="en-US" noProof="0" dirty="0"/>
              <a:t>Click icon to add chart</a:t>
            </a:r>
          </a:p>
        </p:txBody>
      </p:sp>
      <p:pic>
        <p:nvPicPr>
          <p:cNvPr id="14" name="Picture 13">
            <a:extLst>
              <a:ext uri="{FF2B5EF4-FFF2-40B4-BE49-F238E27FC236}">
                <a16:creationId xmlns:a16="http://schemas.microsoft.com/office/drawing/2014/main" id="{C02FFAB1-D1F7-3A4A-8298-887D5DE925EF}"/>
              </a:ext>
            </a:extLst>
          </p:cNvPr>
          <p:cNvPicPr>
            <a:picLocks noChangeAspect="1"/>
          </p:cNvPicPr>
          <p:nvPr/>
        </p:nvPicPr>
        <p:blipFill rotWithShape="1">
          <a:blip r:embed="rId2"/>
          <a:srcRect l="4044" t="30036" r="74879" b="24783"/>
          <a:stretch/>
        </p:blipFill>
        <p:spPr>
          <a:xfrm>
            <a:off x="11188921" y="115859"/>
            <a:ext cx="683118" cy="732167"/>
          </a:xfrm>
          <a:prstGeom prst="rect">
            <a:avLst/>
          </a:prstGeom>
        </p:spPr>
      </p:pic>
    </p:spTree>
    <p:extLst>
      <p:ext uri="{BB962C8B-B14F-4D97-AF65-F5344CB8AC3E}">
        <p14:creationId xmlns:p14="http://schemas.microsoft.com/office/powerpoint/2010/main" val="3086472754"/>
      </p:ext>
    </p:extLst>
  </p:cSld>
  <p:clrMapOvr>
    <a:masterClrMapping/>
  </p:clrMapOvr>
  <p:extLst mod="1">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15" name="Table Placeholder 11" title="Table">
            <a:extLst>
              <a:ext uri="{FF2B5EF4-FFF2-40B4-BE49-F238E27FC236}">
                <a16:creationId xmlns:a16="http://schemas.microsoft.com/office/drawing/2014/main" id="{7CD3E31F-0AF8-4EB8-B6FA-BD95A2EDA63B}"/>
              </a:ext>
            </a:extLst>
          </p:cNvPr>
          <p:cNvSpPr>
            <a:spLocks noGrp="1"/>
          </p:cNvSpPr>
          <p:nvPr>
            <p:ph type="tbl" sz="quarter" idx="12"/>
          </p:nvPr>
        </p:nvSpPr>
        <p:spPr>
          <a:xfrm>
            <a:off x="531378" y="2664803"/>
            <a:ext cx="10993375" cy="3433180"/>
          </a:xfrm>
          <a:prstGeom prst="rect">
            <a:avLst/>
          </a:prstGeom>
        </p:spPr>
        <p:txBody>
          <a:bodyPr lIns="91420" tIns="45710" rIns="91420" bIns="45710">
            <a:noAutofit/>
          </a:bodyPr>
          <a:lstStyle>
            <a:lvl1pPr marL="0" indent="0" algn="ctr">
              <a:buNone/>
              <a:defRPr sz="2000" baseline="0">
                <a:solidFill>
                  <a:schemeClr val="tx1"/>
                </a:solidFill>
                <a:latin typeface="+mn-lt"/>
              </a:defRPr>
            </a:lvl1pPr>
          </a:lstStyle>
          <a:p>
            <a:pPr lvl="0"/>
            <a:r>
              <a:rPr lang="en-US" noProof="0" dirty="0"/>
              <a:t>Click icon to add table</a:t>
            </a:r>
          </a:p>
        </p:txBody>
      </p:sp>
      <p:grpSp>
        <p:nvGrpSpPr>
          <p:cNvPr id="26" name="Group 25">
            <a:extLst>
              <a:ext uri="{FF2B5EF4-FFF2-40B4-BE49-F238E27FC236}">
                <a16:creationId xmlns:a16="http://schemas.microsoft.com/office/drawing/2014/main" id="{36C8A74F-FDDF-48E8-AC2B-A5BD59D7D6A3}"/>
              </a:ext>
            </a:extLst>
          </p:cNvPr>
          <p:cNvGrpSpPr/>
          <p:nvPr/>
        </p:nvGrpSpPr>
        <p:grpSpPr>
          <a:xfrm flipH="1">
            <a:off x="7561328" y="0"/>
            <a:ext cx="4831840" cy="3541007"/>
            <a:chOff x="-192127" y="-2"/>
            <a:chExt cx="4831840" cy="3367272"/>
          </a:xfrm>
        </p:grpSpPr>
        <p:sp>
          <p:nvSpPr>
            <p:cNvPr id="27" name="Diagonal Stripe 26">
              <a:extLst>
                <a:ext uri="{FF2B5EF4-FFF2-40B4-BE49-F238E27FC236}">
                  <a16:creationId xmlns:a16="http://schemas.microsoft.com/office/drawing/2014/main" id="{2D5247F3-E6EB-4003-B1FD-F6200F0738E5}"/>
                </a:ext>
              </a:extLst>
            </p:cNvPr>
            <p:cNvSpPr/>
            <p:nvPr/>
          </p:nvSpPr>
          <p:spPr>
            <a:xfrm>
              <a:off x="0" y="-1"/>
              <a:ext cx="4639713" cy="3367271"/>
            </a:xfrm>
            <a:prstGeom prst="diagStripe">
              <a:avLst>
                <a:gd name="adj" fmla="val 5120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a16="http://schemas.microsoft.com/office/drawing/2014/main" id="{E9B7D995-9FB8-4461-8AAA-FA8B9A145B6B}"/>
                </a:ext>
              </a:extLst>
            </p:cNvPr>
            <p:cNvCxnSpPr>
              <a:cxnSpLocks/>
            </p:cNvCxnSpPr>
            <p:nvPr/>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Parallelogram 32">
              <a:extLst>
                <a:ext uri="{FF2B5EF4-FFF2-40B4-BE49-F238E27FC236}">
                  <a16:creationId xmlns:a16="http://schemas.microsoft.com/office/drawing/2014/main" id="{849B962F-68BC-4B89-B4D8-D862517534DF}"/>
                </a:ext>
              </a:extLst>
            </p:cNvPr>
            <p:cNvSpPr/>
            <p:nvPr/>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6" name="Parallelogram 35">
            <a:extLst>
              <a:ext uri="{FF2B5EF4-FFF2-40B4-BE49-F238E27FC236}">
                <a16:creationId xmlns:a16="http://schemas.microsoft.com/office/drawing/2014/main" id="{8006416B-866C-47E5-8480-109B40F9EAA9}"/>
              </a:ext>
            </a:extLst>
          </p:cNvPr>
          <p:cNvSpPr/>
          <p:nvPr/>
        </p:nvSpPr>
        <p:spPr>
          <a:xfrm flipH="1">
            <a:off x="6679908" y="1"/>
            <a:ext cx="1447800" cy="639064"/>
          </a:xfrm>
          <a:prstGeom prst="parallelogram">
            <a:avLst>
              <a:gd name="adj" fmla="val 135617"/>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37" name="Text Placeholder 4" title="Subtitle">
            <a:extLst>
              <a:ext uri="{FF2B5EF4-FFF2-40B4-BE49-F238E27FC236}">
                <a16:creationId xmlns:a16="http://schemas.microsoft.com/office/drawing/2014/main" id="{FE79FAE9-2A8C-46BA-8738-44CBCF7294A9}"/>
              </a:ext>
            </a:extLst>
          </p:cNvPr>
          <p:cNvSpPr>
            <a:spLocks noGrp="1"/>
          </p:cNvSpPr>
          <p:nvPr>
            <p:ph type="body" sz="quarter" idx="16" hasCustomPrompt="1"/>
          </p:nvPr>
        </p:nvSpPr>
        <p:spPr>
          <a:xfrm>
            <a:off x="520493" y="1376932"/>
            <a:ext cx="7368596" cy="608895"/>
          </a:xfrm>
          <a:prstGeom prst="rect">
            <a:avLst/>
          </a:prstGeom>
        </p:spPr>
        <p:txBody>
          <a:bodyPr/>
          <a:lstStyle>
            <a:lvl1pPr marL="0" indent="0">
              <a:buNone/>
              <a:defRPr sz="2000" spc="300">
                <a:solidFill>
                  <a:schemeClr val="accent6"/>
                </a:solidFill>
              </a:defRPr>
            </a:lvl1pPr>
            <a:lvl2pPr marL="457200" indent="0">
              <a:buNone/>
              <a:defRPr/>
            </a:lvl2pPr>
          </a:lstStyle>
          <a:p>
            <a:pPr lvl="0"/>
            <a:r>
              <a:rPr lang="en-US" noProof="0"/>
              <a:t>CLICK TO SUBTITLE STYLE</a:t>
            </a:r>
          </a:p>
        </p:txBody>
      </p:sp>
      <p:sp>
        <p:nvSpPr>
          <p:cNvPr id="2" name="Footer Placeholder 1">
            <a:extLst>
              <a:ext uri="{FF2B5EF4-FFF2-40B4-BE49-F238E27FC236}">
                <a16:creationId xmlns:a16="http://schemas.microsoft.com/office/drawing/2014/main" id="{5750A33E-CEFE-4D43-9554-513B01B1D3D9}"/>
              </a:ext>
            </a:extLst>
          </p:cNvPr>
          <p:cNvSpPr>
            <a:spLocks noGrp="1"/>
          </p:cNvSpPr>
          <p:nvPr>
            <p:ph type="ftr" sz="quarter" idx="17"/>
          </p:nvPr>
        </p:nvSpPr>
        <p:spPr/>
        <p:txBody>
          <a:bodyPr/>
          <a:lstStyle/>
          <a:p>
            <a:endParaRPr lang="en-US" dirty="0"/>
          </a:p>
        </p:txBody>
      </p:sp>
      <p:sp>
        <p:nvSpPr>
          <p:cNvPr id="3" name="Slide Number Placeholder 2">
            <a:extLst>
              <a:ext uri="{FF2B5EF4-FFF2-40B4-BE49-F238E27FC236}">
                <a16:creationId xmlns:a16="http://schemas.microsoft.com/office/drawing/2014/main" id="{4A960C75-8FA7-5740-9388-2B5112B2C5B9}"/>
              </a:ext>
            </a:extLst>
          </p:cNvPr>
          <p:cNvSpPr>
            <a:spLocks noGrp="1"/>
          </p:cNvSpPr>
          <p:nvPr>
            <p:ph type="sldNum" sz="quarter" idx="18"/>
          </p:nvPr>
        </p:nvSpPr>
        <p:spPr/>
        <p:txBody>
          <a:bodyPr/>
          <a:lstStyle/>
          <a:p>
            <a:fld id="{B3F484FB-DAB3-402B-AB01-241361C4C5B2}" type="slidenum">
              <a:rPr lang="en-US" smtClean="0"/>
              <a:t>‹#›</a:t>
            </a:fld>
            <a:endParaRPr lang="en-US" dirty="0"/>
          </a:p>
        </p:txBody>
      </p:sp>
      <p:sp>
        <p:nvSpPr>
          <p:cNvPr id="17" name="Title 1" title="Title ">
            <a:extLst>
              <a:ext uri="{FF2B5EF4-FFF2-40B4-BE49-F238E27FC236}">
                <a16:creationId xmlns:a16="http://schemas.microsoft.com/office/drawing/2014/main" id="{0F525D04-A814-7A4D-9732-11097EA76257}"/>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3200" b="0">
                <a:solidFill>
                  <a:schemeClr val="accent1"/>
                </a:solidFill>
              </a:defRPr>
            </a:lvl1pPr>
          </a:lstStyle>
          <a:p>
            <a:r>
              <a:rPr lang="en-US" noProof="0" dirty="0"/>
              <a:t>Click to Edit Master Title Style </a:t>
            </a:r>
          </a:p>
        </p:txBody>
      </p:sp>
      <p:pic>
        <p:nvPicPr>
          <p:cNvPr id="13" name="Picture 12">
            <a:extLst>
              <a:ext uri="{FF2B5EF4-FFF2-40B4-BE49-F238E27FC236}">
                <a16:creationId xmlns:a16="http://schemas.microsoft.com/office/drawing/2014/main" id="{669AB33C-877D-184D-92AA-C05AFF68E525}"/>
              </a:ext>
            </a:extLst>
          </p:cNvPr>
          <p:cNvPicPr>
            <a:picLocks noChangeAspect="1"/>
          </p:cNvPicPr>
          <p:nvPr/>
        </p:nvPicPr>
        <p:blipFill rotWithShape="1">
          <a:blip r:embed="rId2"/>
          <a:srcRect l="4044" t="30036" r="74879" b="24783"/>
          <a:stretch/>
        </p:blipFill>
        <p:spPr>
          <a:xfrm>
            <a:off x="11183194" y="107827"/>
            <a:ext cx="683118" cy="732167"/>
          </a:xfrm>
          <a:prstGeom prst="rect">
            <a:avLst/>
          </a:prstGeom>
        </p:spPr>
      </p:pic>
    </p:spTree>
    <p:extLst>
      <p:ext uri="{BB962C8B-B14F-4D97-AF65-F5344CB8AC3E}">
        <p14:creationId xmlns:p14="http://schemas.microsoft.com/office/powerpoint/2010/main" val="843493725"/>
      </p:ext>
    </p:extLst>
  </p:cSld>
  <p:clrMapOvr>
    <a:masterClrMapping/>
  </p:clrMapOvr>
  <p:extLst mod="1">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Large Photo">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79ED029D-F488-47E5-B064-0E35B31D23A5}"/>
              </a:ext>
            </a:extLst>
          </p:cNvPr>
          <p:cNvSpPr/>
          <p:nvPr/>
        </p:nvSpPr>
        <p:spPr>
          <a:xfrm flipV="1">
            <a:off x="0" y="-5"/>
            <a:ext cx="11747500" cy="6299203"/>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Picture Placeholder 31" title="Image">
            <a:extLst>
              <a:ext uri="{FF2B5EF4-FFF2-40B4-BE49-F238E27FC236}">
                <a16:creationId xmlns:a16="http://schemas.microsoft.com/office/drawing/2014/main" id="{D683190A-95C6-428D-AEE4-FC8350C3246D}"/>
              </a:ext>
            </a:extLst>
          </p:cNvPr>
          <p:cNvSpPr>
            <a:spLocks noGrp="1"/>
          </p:cNvSpPr>
          <p:nvPr>
            <p:ph type="pic" sz="quarter" idx="13" hasCustomPrompt="1"/>
          </p:nvPr>
        </p:nvSpPr>
        <p:spPr>
          <a:xfrm>
            <a:off x="359229" y="326570"/>
            <a:ext cx="11473542" cy="6204859"/>
          </a:xfrm>
          <a:prstGeom prst="rect">
            <a:avLst/>
          </a:prstGeom>
          <a:solidFill>
            <a:schemeClr val="bg1">
              <a:lumMod val="85000"/>
            </a:schemeClr>
          </a:solidFill>
        </p:spPr>
        <p:txBody>
          <a:bodyPr lIns="0" tIns="0" anchor="ctr"/>
          <a:lstStyle>
            <a:lvl1pPr marL="0" indent="0" algn="ctr">
              <a:buNone/>
              <a:defRPr sz="1100" i="1">
                <a:latin typeface="Times New Roman" panose="02020603050405020304" pitchFamily="18" charset="0"/>
                <a:cs typeface="Times New Roman" panose="02020603050405020304" pitchFamily="18" charset="0"/>
              </a:defRPr>
            </a:lvl1pPr>
          </a:lstStyle>
          <a:p>
            <a:r>
              <a:rPr lang="en-US" noProof="0" dirty="0"/>
              <a:t>Insert or Drag and Drop Image Here</a:t>
            </a:r>
          </a:p>
        </p:txBody>
      </p:sp>
      <p:cxnSp>
        <p:nvCxnSpPr>
          <p:cNvPr id="6" name="Straight Connector 5">
            <a:extLst>
              <a:ext uri="{FF2B5EF4-FFF2-40B4-BE49-F238E27FC236}">
                <a16:creationId xmlns:a16="http://schemas.microsoft.com/office/drawing/2014/main" id="{F78F4957-6DDE-40CE-9D33-00B1434FA085}"/>
              </a:ext>
            </a:extLst>
          </p:cNvPr>
          <p:cNvCxnSpPr>
            <a:cxnSpLocks/>
          </p:cNvCxnSpPr>
          <p:nvPr/>
        </p:nvCxnSpPr>
        <p:spPr>
          <a:xfrm flipV="1">
            <a:off x="0" y="5344886"/>
            <a:ext cx="2362200" cy="124097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Title 1" title="Title ">
            <a:extLst>
              <a:ext uri="{FF2B5EF4-FFF2-40B4-BE49-F238E27FC236}">
                <a16:creationId xmlns:a16="http://schemas.microsoft.com/office/drawing/2014/main" id="{D9A8085F-72C4-4DFB-813E-C5666B0CCF3A}"/>
              </a:ext>
            </a:extLst>
          </p:cNvPr>
          <p:cNvSpPr>
            <a:spLocks noGrp="1"/>
          </p:cNvSpPr>
          <p:nvPr>
            <p:ph type="title" hasCustomPrompt="1"/>
          </p:nvPr>
        </p:nvSpPr>
        <p:spPr>
          <a:xfrm>
            <a:off x="359229" y="558802"/>
            <a:ext cx="8333222" cy="939798"/>
          </a:xfrm>
          <a:prstGeom prst="rect">
            <a:avLst/>
          </a:prstGeom>
          <a:solidFill>
            <a:schemeClr val="bg1">
              <a:alpha val="90000"/>
            </a:schemeClr>
          </a:solidFill>
        </p:spPr>
        <p:txBody>
          <a:bodyPr lIns="288000" anchor="ctr">
            <a:normAutofit/>
          </a:bodyPr>
          <a:lstStyle>
            <a:lvl1pPr>
              <a:defRPr sz="3600" b="0">
                <a:solidFill>
                  <a:srgbClr val="013657"/>
                </a:solidFill>
              </a:defRPr>
            </a:lvl1pPr>
          </a:lstStyle>
          <a:p>
            <a:r>
              <a:rPr lang="en-US" noProof="0" dirty="0"/>
              <a:t>Add Caption Here</a:t>
            </a:r>
          </a:p>
        </p:txBody>
      </p:sp>
    </p:spTree>
    <p:extLst>
      <p:ext uri="{BB962C8B-B14F-4D97-AF65-F5344CB8AC3E}">
        <p14:creationId xmlns:p14="http://schemas.microsoft.com/office/powerpoint/2010/main" val="1085147957"/>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hank you">
    <p:spTree>
      <p:nvGrpSpPr>
        <p:cNvPr id="1" name=""/>
        <p:cNvGrpSpPr/>
        <p:nvPr/>
      </p:nvGrpSpPr>
      <p:grpSpPr>
        <a:xfrm>
          <a:off x="0" y="0"/>
          <a:ext cx="0" cy="0"/>
          <a:chOff x="0" y="0"/>
          <a:chExt cx="0" cy="0"/>
        </a:xfrm>
      </p:grpSpPr>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6375721" y="1821022"/>
            <a:ext cx="4853573" cy="1616252"/>
          </a:xfrm>
          <a:prstGeom prst="rect">
            <a:avLst/>
          </a:prstGeom>
        </p:spPr>
        <p:txBody>
          <a:bodyPr anchor="b">
            <a:noAutofit/>
          </a:bodyPr>
          <a:lstStyle>
            <a:lvl1pPr algn="l">
              <a:defRPr sz="3200" b="0">
                <a:solidFill>
                  <a:schemeClr val="accent1"/>
                </a:solidFill>
              </a:defRPr>
            </a:lvl1pPr>
          </a:lstStyle>
          <a:p>
            <a:r>
              <a:rPr lang="en-US" noProof="0" dirty="0"/>
              <a:t>Click To Edit Master Title Style</a:t>
            </a:r>
          </a:p>
        </p:txBody>
      </p:sp>
      <p:sp>
        <p:nvSpPr>
          <p:cNvPr id="9" name="Text Placeholder 3">
            <a:extLst>
              <a:ext uri="{FF2B5EF4-FFF2-40B4-BE49-F238E27FC236}">
                <a16:creationId xmlns:a16="http://schemas.microsoft.com/office/drawing/2014/main" id="{A488AB73-8058-4FB5-9619-FCECCA9F3941}"/>
              </a:ext>
            </a:extLst>
          </p:cNvPr>
          <p:cNvSpPr>
            <a:spLocks noGrp="1"/>
          </p:cNvSpPr>
          <p:nvPr>
            <p:ph type="body" sz="quarter" idx="15" hasCustomPrompt="1"/>
          </p:nvPr>
        </p:nvSpPr>
        <p:spPr>
          <a:xfrm>
            <a:off x="6822929" y="3461163"/>
            <a:ext cx="3445782" cy="288000"/>
          </a:xfrm>
          <a:prstGeom prst="rect">
            <a:avLst/>
          </a:prstGeom>
        </p:spPr>
        <p:txBody>
          <a:bodyPr/>
          <a:lstStyle>
            <a:lvl1pPr marL="0" indent="0">
              <a:buNone/>
              <a:defRPr sz="1800">
                <a:latin typeface="+mn-lt"/>
                <a:cs typeface="Calibri Light" panose="020F0302020204030204" pitchFamily="34" charset="0"/>
              </a:defRPr>
            </a:lvl1pPr>
          </a:lstStyle>
          <a:p>
            <a:r>
              <a:rPr lang="en-US" noProof="0"/>
              <a:t>Name</a:t>
            </a:r>
          </a:p>
        </p:txBody>
      </p:sp>
      <p:sp>
        <p:nvSpPr>
          <p:cNvPr id="10" name="Text Placeholder 4">
            <a:extLst>
              <a:ext uri="{FF2B5EF4-FFF2-40B4-BE49-F238E27FC236}">
                <a16:creationId xmlns:a16="http://schemas.microsoft.com/office/drawing/2014/main" id="{359BE165-3EB5-4C11-8B53-6E98C0BC2E65}"/>
              </a:ext>
            </a:extLst>
          </p:cNvPr>
          <p:cNvSpPr>
            <a:spLocks noGrp="1"/>
          </p:cNvSpPr>
          <p:nvPr>
            <p:ph type="body" sz="quarter" idx="16" hasCustomPrompt="1"/>
          </p:nvPr>
        </p:nvSpPr>
        <p:spPr>
          <a:xfrm>
            <a:off x="6822929" y="3839451"/>
            <a:ext cx="3445782" cy="288000"/>
          </a:xfrm>
          <a:prstGeom prst="rect">
            <a:avLst/>
          </a:prstGeom>
        </p:spPr>
        <p:txBody>
          <a:bodyPr/>
          <a:lstStyle>
            <a:lvl1pPr marL="0" indent="0">
              <a:buNone/>
              <a:defRPr sz="1800">
                <a:latin typeface="+mn-lt"/>
                <a:cs typeface="Calibri Light" panose="020F0302020204030204" pitchFamily="34" charset="0"/>
              </a:defRPr>
            </a:lvl1pPr>
          </a:lstStyle>
          <a:p>
            <a:r>
              <a:rPr lang="en-US" noProof="0"/>
              <a:t>Phone Number</a:t>
            </a:r>
          </a:p>
        </p:txBody>
      </p:sp>
      <p:sp>
        <p:nvSpPr>
          <p:cNvPr id="11" name="Text Placeholder 5">
            <a:extLst>
              <a:ext uri="{FF2B5EF4-FFF2-40B4-BE49-F238E27FC236}">
                <a16:creationId xmlns:a16="http://schemas.microsoft.com/office/drawing/2014/main" id="{79D05293-35AD-495F-A7AE-942398090B15}"/>
              </a:ext>
            </a:extLst>
          </p:cNvPr>
          <p:cNvSpPr>
            <a:spLocks noGrp="1"/>
          </p:cNvSpPr>
          <p:nvPr>
            <p:ph type="body" sz="quarter" idx="17" hasCustomPrompt="1"/>
          </p:nvPr>
        </p:nvSpPr>
        <p:spPr>
          <a:xfrm>
            <a:off x="6822928" y="4216669"/>
            <a:ext cx="3445783" cy="289070"/>
          </a:xfrm>
          <a:prstGeom prst="rect">
            <a:avLst/>
          </a:prstGeom>
        </p:spPr>
        <p:txBody>
          <a:bodyPr/>
          <a:lstStyle>
            <a:lvl1pPr marL="0" indent="0">
              <a:buNone/>
              <a:defRPr sz="1800">
                <a:latin typeface="+mn-lt"/>
                <a:cs typeface="Calibri Light" panose="020F0302020204030204" pitchFamily="34" charset="0"/>
              </a:defRPr>
            </a:lvl1pPr>
          </a:lstStyle>
          <a:p>
            <a:r>
              <a:rPr lang="en-US" noProof="0"/>
              <a:t>Email </a:t>
            </a:r>
          </a:p>
        </p:txBody>
      </p:sp>
      <p:sp>
        <p:nvSpPr>
          <p:cNvPr id="13" name="Text Placeholder 21">
            <a:extLst>
              <a:ext uri="{FF2B5EF4-FFF2-40B4-BE49-F238E27FC236}">
                <a16:creationId xmlns:a16="http://schemas.microsoft.com/office/drawing/2014/main" id="{997A03F2-8D8A-4425-9F56-66DB33CE11A1}"/>
              </a:ext>
            </a:extLst>
          </p:cNvPr>
          <p:cNvSpPr>
            <a:spLocks noGrp="1"/>
          </p:cNvSpPr>
          <p:nvPr>
            <p:ph type="body" sz="quarter" idx="18" hasCustomPrompt="1"/>
          </p:nvPr>
        </p:nvSpPr>
        <p:spPr>
          <a:xfrm>
            <a:off x="6822929" y="4594957"/>
            <a:ext cx="3445782" cy="288000"/>
          </a:xfrm>
          <a:prstGeom prst="rect">
            <a:avLst/>
          </a:prstGeom>
        </p:spPr>
        <p:txBody>
          <a:bodyPr/>
          <a:lstStyle>
            <a:lvl1pPr marL="0" indent="0">
              <a:buNone/>
              <a:defRPr sz="1800">
                <a:latin typeface="+mn-lt"/>
                <a:cs typeface="Calibri Light" panose="020F0302020204030204" pitchFamily="34" charset="0"/>
              </a:defRPr>
            </a:lvl1pPr>
          </a:lstStyle>
          <a:p>
            <a:r>
              <a:rPr lang="en-US" noProof="0"/>
              <a:t>Company Website</a:t>
            </a:r>
          </a:p>
        </p:txBody>
      </p:sp>
      <p:sp>
        <p:nvSpPr>
          <p:cNvPr id="14" name="Shape 4157">
            <a:extLst>
              <a:ext uri="{FF2B5EF4-FFF2-40B4-BE49-F238E27FC236}">
                <a16:creationId xmlns:a16="http://schemas.microsoft.com/office/drawing/2014/main" id="{A30A8F28-98F4-425F-A750-78192A157DF4}"/>
              </a:ext>
            </a:extLst>
          </p:cNvPr>
          <p:cNvSpPr/>
          <p:nvPr/>
        </p:nvSpPr>
        <p:spPr>
          <a:xfrm>
            <a:off x="6458938" y="3505247"/>
            <a:ext cx="258875" cy="258875"/>
          </a:xfrm>
          <a:custGeom>
            <a:avLst/>
            <a:gdLst/>
            <a:ahLst/>
            <a:cxnLst>
              <a:cxn ang="0">
                <a:pos x="wd2" y="hd2"/>
              </a:cxn>
              <a:cxn ang="5400000">
                <a:pos x="wd2" y="hd2"/>
              </a:cxn>
              <a:cxn ang="10800000">
                <a:pos x="wd2" y="hd2"/>
              </a:cxn>
              <a:cxn ang="16200000">
                <a:pos x="wd2" y="hd2"/>
              </a:cxn>
            </a:cxnLst>
            <a:rect l="0" t="0" r="r" b="b"/>
            <a:pathLst>
              <a:path w="21600" h="21600" extrusionOk="0">
                <a:moveTo>
                  <a:pt x="17958" y="17505"/>
                </a:moveTo>
                <a:cubicBezTo>
                  <a:pt x="17372" y="16944"/>
                  <a:pt x="16242" y="15945"/>
                  <a:pt x="15117" y="15413"/>
                </a:cubicBezTo>
                <a:cubicBezTo>
                  <a:pt x="14189" y="14975"/>
                  <a:pt x="13657" y="14531"/>
                  <a:pt x="13491" y="14057"/>
                </a:cubicBezTo>
                <a:cubicBezTo>
                  <a:pt x="13377" y="13728"/>
                  <a:pt x="13428" y="13351"/>
                  <a:pt x="13649" y="12904"/>
                </a:cubicBezTo>
                <a:cubicBezTo>
                  <a:pt x="13815" y="12567"/>
                  <a:pt x="13972" y="12286"/>
                  <a:pt x="14117" y="12028"/>
                </a:cubicBezTo>
                <a:cubicBezTo>
                  <a:pt x="14730" y="10934"/>
                  <a:pt x="15203" y="10145"/>
                  <a:pt x="15203" y="7348"/>
                </a:cubicBezTo>
                <a:cubicBezTo>
                  <a:pt x="15203" y="3162"/>
                  <a:pt x="12787" y="2951"/>
                  <a:pt x="12309" y="2951"/>
                </a:cubicBezTo>
                <a:cubicBezTo>
                  <a:pt x="11917" y="2951"/>
                  <a:pt x="11672" y="3037"/>
                  <a:pt x="11435" y="3121"/>
                </a:cubicBezTo>
                <a:cubicBezTo>
                  <a:pt x="11175" y="3213"/>
                  <a:pt x="10907" y="3309"/>
                  <a:pt x="10296" y="3319"/>
                </a:cubicBezTo>
                <a:cubicBezTo>
                  <a:pt x="9190" y="3337"/>
                  <a:pt x="6873" y="3375"/>
                  <a:pt x="6873" y="7226"/>
                </a:cubicBezTo>
                <a:cubicBezTo>
                  <a:pt x="6873" y="9919"/>
                  <a:pt x="7574" y="11156"/>
                  <a:pt x="8125" y="12150"/>
                </a:cubicBezTo>
                <a:cubicBezTo>
                  <a:pt x="8266" y="12404"/>
                  <a:pt x="8399" y="12645"/>
                  <a:pt x="8505" y="12885"/>
                </a:cubicBezTo>
                <a:cubicBezTo>
                  <a:pt x="8973" y="13949"/>
                  <a:pt x="8631" y="14693"/>
                  <a:pt x="7426" y="15224"/>
                </a:cubicBezTo>
                <a:cubicBezTo>
                  <a:pt x="5905" y="15897"/>
                  <a:pt x="5188" y="16247"/>
                  <a:pt x="3693" y="17562"/>
                </a:cubicBezTo>
                <a:cubicBezTo>
                  <a:pt x="2017" y="15800"/>
                  <a:pt x="982" y="13423"/>
                  <a:pt x="982" y="10800"/>
                </a:cubicBezTo>
                <a:cubicBezTo>
                  <a:pt x="982" y="5377"/>
                  <a:pt x="5377" y="982"/>
                  <a:pt x="10800" y="982"/>
                </a:cubicBezTo>
                <a:cubicBezTo>
                  <a:pt x="16223" y="982"/>
                  <a:pt x="20618" y="5377"/>
                  <a:pt x="20618" y="10800"/>
                </a:cubicBezTo>
                <a:cubicBezTo>
                  <a:pt x="20618" y="13395"/>
                  <a:pt x="19603" y="15749"/>
                  <a:pt x="17958" y="17505"/>
                </a:cubicBezTo>
                <a:moveTo>
                  <a:pt x="10800" y="20618"/>
                </a:moveTo>
                <a:cubicBezTo>
                  <a:pt x="8356" y="20618"/>
                  <a:pt x="6125" y="19720"/>
                  <a:pt x="4407" y="18242"/>
                </a:cubicBezTo>
                <a:cubicBezTo>
                  <a:pt x="5730" y="17084"/>
                  <a:pt x="6362" y="16767"/>
                  <a:pt x="7823" y="16122"/>
                </a:cubicBezTo>
                <a:cubicBezTo>
                  <a:pt x="9515" y="15375"/>
                  <a:pt x="10091" y="14051"/>
                  <a:pt x="9403" y="12489"/>
                </a:cubicBezTo>
                <a:cubicBezTo>
                  <a:pt x="9279" y="12208"/>
                  <a:pt x="9136" y="11949"/>
                  <a:pt x="8984" y="11674"/>
                </a:cubicBezTo>
                <a:cubicBezTo>
                  <a:pt x="8461" y="10732"/>
                  <a:pt x="7855" y="9665"/>
                  <a:pt x="7855" y="7226"/>
                </a:cubicBezTo>
                <a:cubicBezTo>
                  <a:pt x="7855" y="4341"/>
                  <a:pt x="9224" y="4318"/>
                  <a:pt x="10312" y="4300"/>
                </a:cubicBezTo>
                <a:cubicBezTo>
                  <a:pt x="11084" y="4287"/>
                  <a:pt x="11461" y="4154"/>
                  <a:pt x="11763" y="4047"/>
                </a:cubicBezTo>
                <a:cubicBezTo>
                  <a:pt x="11964" y="3975"/>
                  <a:pt x="12086" y="3933"/>
                  <a:pt x="12309" y="3933"/>
                </a:cubicBezTo>
                <a:cubicBezTo>
                  <a:pt x="13218" y="3933"/>
                  <a:pt x="14221" y="4830"/>
                  <a:pt x="14221" y="7348"/>
                </a:cubicBezTo>
                <a:cubicBezTo>
                  <a:pt x="14221" y="9888"/>
                  <a:pt x="13840" y="10513"/>
                  <a:pt x="13261" y="11548"/>
                </a:cubicBezTo>
                <a:cubicBezTo>
                  <a:pt x="13108" y="11820"/>
                  <a:pt x="12943" y="12115"/>
                  <a:pt x="12768" y="12470"/>
                </a:cubicBezTo>
                <a:cubicBezTo>
                  <a:pt x="12430" y="13155"/>
                  <a:pt x="12362" y="13798"/>
                  <a:pt x="12565" y="14380"/>
                </a:cubicBezTo>
                <a:cubicBezTo>
                  <a:pt x="12825" y="15126"/>
                  <a:pt x="13502" y="15737"/>
                  <a:pt x="14696" y="16302"/>
                </a:cubicBezTo>
                <a:cubicBezTo>
                  <a:pt x="15675" y="16764"/>
                  <a:pt x="16700" y="17667"/>
                  <a:pt x="17251" y="18189"/>
                </a:cubicBezTo>
                <a:cubicBezTo>
                  <a:pt x="15525" y="19697"/>
                  <a:pt x="13272" y="20618"/>
                  <a:pt x="10800" y="20618"/>
                </a:cubicBezTo>
                <a:moveTo>
                  <a:pt x="10800" y="0"/>
                </a:moveTo>
                <a:cubicBezTo>
                  <a:pt x="4835" y="0"/>
                  <a:pt x="0" y="4835"/>
                  <a:pt x="0" y="10800"/>
                </a:cubicBezTo>
                <a:cubicBezTo>
                  <a:pt x="0" y="16764"/>
                  <a:pt x="4835" y="21600"/>
                  <a:pt x="10800" y="21600"/>
                </a:cubicBezTo>
                <a:cubicBezTo>
                  <a:pt x="16765" y="21600"/>
                  <a:pt x="21600" y="16764"/>
                  <a:pt x="21600" y="10800"/>
                </a:cubicBezTo>
                <a:cubicBezTo>
                  <a:pt x="21600" y="4835"/>
                  <a:pt x="16765" y="0"/>
                  <a:pt x="10800" y="0"/>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noProof="0" dirty="0"/>
          </a:p>
        </p:txBody>
      </p:sp>
      <p:sp>
        <p:nvSpPr>
          <p:cNvPr id="15" name="Shape 4186">
            <a:extLst>
              <a:ext uri="{FF2B5EF4-FFF2-40B4-BE49-F238E27FC236}">
                <a16:creationId xmlns:a16="http://schemas.microsoft.com/office/drawing/2014/main" id="{2F84D399-8148-4E86-A1E4-BE7D1D81383A}"/>
              </a:ext>
            </a:extLst>
          </p:cNvPr>
          <p:cNvSpPr/>
          <p:nvPr/>
        </p:nvSpPr>
        <p:spPr>
          <a:xfrm>
            <a:off x="6507622" y="3897986"/>
            <a:ext cx="161507" cy="296095"/>
          </a:xfrm>
          <a:custGeom>
            <a:avLst/>
            <a:gdLst/>
            <a:ahLst/>
            <a:cxnLst>
              <a:cxn ang="0">
                <a:pos x="wd2" y="hd2"/>
              </a:cxn>
              <a:cxn ang="5400000">
                <a:pos x="wd2" y="hd2"/>
              </a:cxn>
              <a:cxn ang="10800000">
                <a:pos x="wd2" y="hd2"/>
              </a:cxn>
              <a:cxn ang="16200000">
                <a:pos x="wd2" y="hd2"/>
              </a:cxn>
            </a:cxnLst>
            <a:rect l="0" t="0" r="r" b="b"/>
            <a:pathLst>
              <a:path w="21600" h="21600" extrusionOk="0">
                <a:moveTo>
                  <a:pt x="11700" y="1473"/>
                </a:moveTo>
                <a:lnTo>
                  <a:pt x="9900" y="1473"/>
                </a:lnTo>
                <a:cubicBezTo>
                  <a:pt x="9403" y="1473"/>
                  <a:pt x="9000" y="1692"/>
                  <a:pt x="9000" y="1964"/>
                </a:cubicBezTo>
                <a:cubicBezTo>
                  <a:pt x="9000" y="2235"/>
                  <a:pt x="9403" y="2455"/>
                  <a:pt x="9900" y="2455"/>
                </a:cubicBezTo>
                <a:lnTo>
                  <a:pt x="11700" y="2455"/>
                </a:lnTo>
                <a:cubicBezTo>
                  <a:pt x="12197" y="2455"/>
                  <a:pt x="12600" y="2235"/>
                  <a:pt x="12600" y="1964"/>
                </a:cubicBezTo>
                <a:cubicBezTo>
                  <a:pt x="12600" y="1692"/>
                  <a:pt x="12197" y="1473"/>
                  <a:pt x="11700" y="1473"/>
                </a:cubicBezTo>
                <a:moveTo>
                  <a:pt x="19800" y="2945"/>
                </a:moveTo>
                <a:lnTo>
                  <a:pt x="1800" y="2945"/>
                </a:lnTo>
                <a:lnTo>
                  <a:pt x="1800" y="1964"/>
                </a:lnTo>
                <a:cubicBezTo>
                  <a:pt x="1800" y="1422"/>
                  <a:pt x="2605" y="982"/>
                  <a:pt x="3600" y="982"/>
                </a:cubicBezTo>
                <a:lnTo>
                  <a:pt x="18000" y="982"/>
                </a:lnTo>
                <a:cubicBezTo>
                  <a:pt x="18993" y="982"/>
                  <a:pt x="19800" y="1422"/>
                  <a:pt x="19800" y="1964"/>
                </a:cubicBezTo>
                <a:cubicBezTo>
                  <a:pt x="19800" y="1964"/>
                  <a:pt x="19800" y="2945"/>
                  <a:pt x="19800" y="2945"/>
                </a:cubicBezTo>
                <a:close/>
                <a:moveTo>
                  <a:pt x="19800" y="17673"/>
                </a:moveTo>
                <a:lnTo>
                  <a:pt x="1800" y="17673"/>
                </a:lnTo>
                <a:lnTo>
                  <a:pt x="1800" y="3927"/>
                </a:lnTo>
                <a:lnTo>
                  <a:pt x="19800" y="3927"/>
                </a:lnTo>
                <a:cubicBezTo>
                  <a:pt x="19800" y="3927"/>
                  <a:pt x="19800" y="17673"/>
                  <a:pt x="19800" y="17673"/>
                </a:cubicBezTo>
                <a:close/>
                <a:moveTo>
                  <a:pt x="19800" y="19636"/>
                </a:moveTo>
                <a:cubicBezTo>
                  <a:pt x="19800" y="20179"/>
                  <a:pt x="18993" y="20618"/>
                  <a:pt x="18000" y="20618"/>
                </a:cubicBezTo>
                <a:lnTo>
                  <a:pt x="3600" y="20618"/>
                </a:lnTo>
                <a:cubicBezTo>
                  <a:pt x="2605" y="20618"/>
                  <a:pt x="1800" y="20179"/>
                  <a:pt x="1800" y="19636"/>
                </a:cubicBezTo>
                <a:lnTo>
                  <a:pt x="1800" y="18655"/>
                </a:lnTo>
                <a:lnTo>
                  <a:pt x="19800" y="18655"/>
                </a:lnTo>
                <a:cubicBezTo>
                  <a:pt x="19800" y="18655"/>
                  <a:pt x="19800" y="19636"/>
                  <a:pt x="19800" y="19636"/>
                </a:cubicBezTo>
                <a:close/>
                <a:moveTo>
                  <a:pt x="18000" y="0"/>
                </a:moveTo>
                <a:lnTo>
                  <a:pt x="3600" y="0"/>
                </a:lnTo>
                <a:cubicBezTo>
                  <a:pt x="1612" y="0"/>
                  <a:pt x="0" y="879"/>
                  <a:pt x="0" y="1964"/>
                </a:cubicBezTo>
                <a:lnTo>
                  <a:pt x="0" y="19636"/>
                </a:lnTo>
                <a:cubicBezTo>
                  <a:pt x="0" y="20721"/>
                  <a:pt x="1612" y="21600"/>
                  <a:pt x="3600" y="21600"/>
                </a:cubicBezTo>
                <a:lnTo>
                  <a:pt x="18000" y="21600"/>
                </a:lnTo>
                <a:cubicBezTo>
                  <a:pt x="19988" y="21600"/>
                  <a:pt x="21600" y="20721"/>
                  <a:pt x="21600" y="19636"/>
                </a:cubicBezTo>
                <a:lnTo>
                  <a:pt x="21600" y="1964"/>
                </a:lnTo>
                <a:cubicBezTo>
                  <a:pt x="21600" y="879"/>
                  <a:pt x="19988" y="0"/>
                  <a:pt x="18000" y="0"/>
                </a:cubicBezTo>
                <a:moveTo>
                  <a:pt x="10800" y="20127"/>
                </a:moveTo>
                <a:cubicBezTo>
                  <a:pt x="11297" y="20127"/>
                  <a:pt x="11700" y="19908"/>
                  <a:pt x="11700" y="19636"/>
                </a:cubicBezTo>
                <a:cubicBezTo>
                  <a:pt x="11700" y="19366"/>
                  <a:pt x="11297" y="19145"/>
                  <a:pt x="10800" y="19145"/>
                </a:cubicBezTo>
                <a:cubicBezTo>
                  <a:pt x="10303" y="19145"/>
                  <a:pt x="9900" y="19366"/>
                  <a:pt x="9900" y="19636"/>
                </a:cubicBezTo>
                <a:cubicBezTo>
                  <a:pt x="9900" y="19908"/>
                  <a:pt x="10303" y="20127"/>
                  <a:pt x="10800" y="20127"/>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noProof="0" dirty="0"/>
          </a:p>
        </p:txBody>
      </p:sp>
      <p:sp>
        <p:nvSpPr>
          <p:cNvPr id="19" name="Shape 4379">
            <a:extLst>
              <a:ext uri="{FF2B5EF4-FFF2-40B4-BE49-F238E27FC236}">
                <a16:creationId xmlns:a16="http://schemas.microsoft.com/office/drawing/2014/main" id="{E4408FF8-E342-42F8-BBE9-1220822B5E99}"/>
              </a:ext>
            </a:extLst>
          </p:cNvPr>
          <p:cNvSpPr/>
          <p:nvPr/>
        </p:nvSpPr>
        <p:spPr>
          <a:xfrm>
            <a:off x="6458938" y="4327945"/>
            <a:ext cx="258875" cy="188273"/>
          </a:xfrm>
          <a:custGeom>
            <a:avLst/>
            <a:gdLst/>
            <a:ahLst/>
            <a:cxnLst>
              <a:cxn ang="0">
                <a:pos x="wd2" y="hd2"/>
              </a:cxn>
              <a:cxn ang="5400000">
                <a:pos x="wd2" y="hd2"/>
              </a:cxn>
              <a:cxn ang="10800000">
                <a:pos x="wd2" y="hd2"/>
              </a:cxn>
              <a:cxn ang="16200000">
                <a:pos x="wd2" y="hd2"/>
              </a:cxn>
            </a:cxnLst>
            <a:rect l="0" t="0" r="r" b="b"/>
            <a:pathLst>
              <a:path w="21600" h="21600" extrusionOk="0">
                <a:moveTo>
                  <a:pt x="20618" y="18900"/>
                </a:moveTo>
                <a:cubicBezTo>
                  <a:pt x="20618" y="18980"/>
                  <a:pt x="20611" y="19058"/>
                  <a:pt x="20601" y="19135"/>
                </a:cubicBezTo>
                <a:lnTo>
                  <a:pt x="14539" y="10800"/>
                </a:lnTo>
                <a:lnTo>
                  <a:pt x="20601" y="2465"/>
                </a:lnTo>
                <a:cubicBezTo>
                  <a:pt x="20611" y="2542"/>
                  <a:pt x="20618" y="2620"/>
                  <a:pt x="20618" y="2700"/>
                </a:cubicBezTo>
                <a:cubicBezTo>
                  <a:pt x="20618" y="2700"/>
                  <a:pt x="20618" y="18900"/>
                  <a:pt x="20618" y="18900"/>
                </a:cubicBezTo>
                <a:close/>
                <a:moveTo>
                  <a:pt x="19636" y="20250"/>
                </a:moveTo>
                <a:lnTo>
                  <a:pt x="1964" y="20250"/>
                </a:lnTo>
                <a:cubicBezTo>
                  <a:pt x="1849" y="20250"/>
                  <a:pt x="1739" y="20218"/>
                  <a:pt x="1637" y="20168"/>
                </a:cubicBezTo>
                <a:lnTo>
                  <a:pt x="7755" y="11754"/>
                </a:lnTo>
                <a:lnTo>
                  <a:pt x="9440" y="14072"/>
                </a:lnTo>
                <a:cubicBezTo>
                  <a:pt x="9816" y="14589"/>
                  <a:pt x="10308" y="14847"/>
                  <a:pt x="10800" y="14847"/>
                </a:cubicBezTo>
                <a:cubicBezTo>
                  <a:pt x="11292" y="14847"/>
                  <a:pt x="11784" y="14589"/>
                  <a:pt x="12159" y="14072"/>
                </a:cubicBezTo>
                <a:lnTo>
                  <a:pt x="13845" y="11754"/>
                </a:lnTo>
                <a:lnTo>
                  <a:pt x="19964" y="20168"/>
                </a:lnTo>
                <a:cubicBezTo>
                  <a:pt x="19861" y="20218"/>
                  <a:pt x="19752" y="20250"/>
                  <a:pt x="19636" y="20250"/>
                </a:cubicBezTo>
                <a:moveTo>
                  <a:pt x="982" y="18900"/>
                </a:moveTo>
                <a:lnTo>
                  <a:pt x="982" y="2700"/>
                </a:lnTo>
                <a:cubicBezTo>
                  <a:pt x="982" y="2620"/>
                  <a:pt x="989" y="2542"/>
                  <a:pt x="999" y="2465"/>
                </a:cubicBezTo>
                <a:lnTo>
                  <a:pt x="7061" y="10800"/>
                </a:lnTo>
                <a:lnTo>
                  <a:pt x="999" y="19135"/>
                </a:lnTo>
                <a:cubicBezTo>
                  <a:pt x="989" y="19058"/>
                  <a:pt x="982" y="18980"/>
                  <a:pt x="982" y="18900"/>
                </a:cubicBezTo>
                <a:moveTo>
                  <a:pt x="1964" y="1350"/>
                </a:moveTo>
                <a:lnTo>
                  <a:pt x="19636" y="1350"/>
                </a:lnTo>
                <a:cubicBezTo>
                  <a:pt x="19752" y="1350"/>
                  <a:pt x="19861" y="1382"/>
                  <a:pt x="19964" y="1433"/>
                </a:cubicBezTo>
                <a:lnTo>
                  <a:pt x="11465" y="13118"/>
                </a:lnTo>
                <a:cubicBezTo>
                  <a:pt x="11288" y="13362"/>
                  <a:pt x="11051" y="13497"/>
                  <a:pt x="10800" y="13497"/>
                </a:cubicBezTo>
                <a:cubicBezTo>
                  <a:pt x="10549" y="13497"/>
                  <a:pt x="10312" y="13362"/>
                  <a:pt x="10134" y="13118"/>
                </a:cubicBezTo>
                <a:lnTo>
                  <a:pt x="1637" y="1433"/>
                </a:lnTo>
                <a:cubicBezTo>
                  <a:pt x="1739" y="1382"/>
                  <a:pt x="1849" y="1350"/>
                  <a:pt x="1964" y="1350"/>
                </a:cubicBezTo>
                <a:moveTo>
                  <a:pt x="19636" y="0"/>
                </a:moveTo>
                <a:lnTo>
                  <a:pt x="1964" y="0"/>
                </a:lnTo>
                <a:cubicBezTo>
                  <a:pt x="879" y="0"/>
                  <a:pt x="0" y="1209"/>
                  <a:pt x="0" y="2700"/>
                </a:cubicBezTo>
                <a:lnTo>
                  <a:pt x="0" y="18900"/>
                </a:lnTo>
                <a:cubicBezTo>
                  <a:pt x="0" y="20391"/>
                  <a:pt x="879" y="21600"/>
                  <a:pt x="1964" y="21600"/>
                </a:cubicBezTo>
                <a:lnTo>
                  <a:pt x="19636" y="21600"/>
                </a:lnTo>
                <a:cubicBezTo>
                  <a:pt x="20721" y="21600"/>
                  <a:pt x="21600" y="20391"/>
                  <a:pt x="21600" y="18900"/>
                </a:cubicBezTo>
                <a:lnTo>
                  <a:pt x="21600" y="2700"/>
                </a:lnTo>
                <a:cubicBezTo>
                  <a:pt x="21600" y="1209"/>
                  <a:pt x="20721" y="0"/>
                  <a:pt x="19636" y="0"/>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noProof="0" dirty="0"/>
          </a:p>
        </p:txBody>
      </p:sp>
      <p:sp>
        <p:nvSpPr>
          <p:cNvPr id="20" name="Shape 4487">
            <a:extLst>
              <a:ext uri="{FF2B5EF4-FFF2-40B4-BE49-F238E27FC236}">
                <a16:creationId xmlns:a16="http://schemas.microsoft.com/office/drawing/2014/main" id="{11D27456-C005-4109-9E74-0B692200A0B3}"/>
              </a:ext>
            </a:extLst>
          </p:cNvPr>
          <p:cNvSpPr/>
          <p:nvPr/>
        </p:nvSpPr>
        <p:spPr>
          <a:xfrm>
            <a:off x="6471716" y="4650082"/>
            <a:ext cx="233318" cy="233318"/>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noProof="0" dirty="0"/>
          </a:p>
        </p:txBody>
      </p:sp>
      <p:sp>
        <p:nvSpPr>
          <p:cNvPr id="21" name="Right Triangle 20">
            <a:extLst>
              <a:ext uri="{FF2B5EF4-FFF2-40B4-BE49-F238E27FC236}">
                <a16:creationId xmlns:a16="http://schemas.microsoft.com/office/drawing/2014/main" id="{FDDD2B84-3CB9-4567-8C91-C538E8A1C89F}"/>
              </a:ext>
            </a:extLst>
          </p:cNvPr>
          <p:cNvSpPr/>
          <p:nvPr/>
        </p:nvSpPr>
        <p:spPr>
          <a:xfrm flipV="1">
            <a:off x="0" y="-6"/>
            <a:ext cx="10625328"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2" name="Straight Connector 21">
            <a:extLst>
              <a:ext uri="{FF2B5EF4-FFF2-40B4-BE49-F238E27FC236}">
                <a16:creationId xmlns:a16="http://schemas.microsoft.com/office/drawing/2014/main" id="{34EF3020-1476-41B1-9FE7-B476A25C53D3}"/>
              </a:ext>
            </a:extLst>
          </p:cNvPr>
          <p:cNvCxnSpPr>
            <a:cxnSpLocks/>
          </p:cNvCxnSpPr>
          <p:nvPr/>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1B64EC3-B232-415D-8E27-EB3E24D13922}"/>
              </a:ext>
            </a:extLst>
          </p:cNvPr>
          <p:cNvCxnSpPr>
            <a:cxnSpLocks/>
          </p:cNvCxnSpPr>
          <p:nvPr/>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261CE2F-F199-4242-AC6C-692676B81FF1}"/>
              </a:ext>
            </a:extLst>
          </p:cNvPr>
          <p:cNvCxnSpPr>
            <a:cxnSpLocks/>
          </p:cNvCxnSpPr>
          <p:nvPr/>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Picture Placeholder 24">
            <a:extLst>
              <a:ext uri="{FF2B5EF4-FFF2-40B4-BE49-F238E27FC236}">
                <a16:creationId xmlns:a16="http://schemas.microsoft.com/office/drawing/2014/main" id="{89C0506D-0CA6-4583-9D04-24E7F4D16AD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tx1"/>
                </a:solidFill>
              </a:defRPr>
            </a:lvl1pPr>
          </a:lstStyle>
          <a:p>
            <a:r>
              <a:rPr lang="en-US" noProof="0" dirty="0"/>
              <a:t>Click icon to add picture</a:t>
            </a:r>
          </a:p>
        </p:txBody>
      </p:sp>
    </p:spTree>
    <p:extLst>
      <p:ext uri="{BB962C8B-B14F-4D97-AF65-F5344CB8AC3E}">
        <p14:creationId xmlns:p14="http://schemas.microsoft.com/office/powerpoint/2010/main" val="1193882323"/>
      </p:ext>
    </p:extLst>
  </p:cSld>
  <p:clrMapOvr>
    <a:masterClrMapping/>
  </p:clrMapOvr>
  <p:extLst mod="1">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DB16155-303B-403D-8B49-D4CEE47D6863}"/>
              </a:ext>
            </a:extLst>
          </p:cNvPr>
          <p:cNvSpPr>
            <a:spLocks noGrp="1"/>
          </p:cNvSpPr>
          <p:nvPr>
            <p:ph type="ftr" sz="quarter" idx="3"/>
          </p:nvPr>
        </p:nvSpPr>
        <p:spPr>
          <a:xfrm>
            <a:off x="338530" y="6356350"/>
            <a:ext cx="4114800" cy="365125"/>
          </a:xfrm>
          <a:prstGeom prst="rect">
            <a:avLst/>
          </a:prstGeom>
        </p:spPr>
        <p:txBody>
          <a:bodyPr vert="horz" lIns="91440" tIns="45720" rIns="91440" bIns="45720" rtlCol="0" anchor="ctr"/>
          <a:lstStyle>
            <a:lvl1pPr algn="l">
              <a:defRPr sz="1200">
                <a:solidFill>
                  <a:schemeClr val="bg2"/>
                </a:solidFill>
              </a:defRPr>
            </a:lvl1pPr>
          </a:lstStyle>
          <a:p>
            <a:endParaRPr lang="en-US" dirty="0"/>
          </a:p>
        </p:txBody>
      </p:sp>
      <p:sp>
        <p:nvSpPr>
          <p:cNvPr id="6" name="Slide Number Placeholder 5">
            <a:extLst>
              <a:ext uri="{FF2B5EF4-FFF2-40B4-BE49-F238E27FC236}">
                <a16:creationId xmlns:a16="http://schemas.microsoft.com/office/drawing/2014/main" id="{6B915EF5-4ABE-4759-AC09-679CD6083A55}"/>
              </a:ext>
            </a:extLst>
          </p:cNvPr>
          <p:cNvSpPr>
            <a:spLocks noGrp="1"/>
          </p:cNvSpPr>
          <p:nvPr>
            <p:ph type="sldNum" sz="quarter" idx="4"/>
          </p:nvPr>
        </p:nvSpPr>
        <p:spPr>
          <a:xfrm>
            <a:off x="11146971" y="6356350"/>
            <a:ext cx="740227" cy="365125"/>
          </a:xfrm>
          <a:prstGeom prst="rect">
            <a:avLst/>
          </a:prstGeom>
        </p:spPr>
        <p:txBody>
          <a:bodyPr vert="horz" lIns="91440" tIns="45720" rIns="91440" bIns="45720" rtlCol="0" anchor="ctr"/>
          <a:lstStyle>
            <a:lvl1pPr algn="r">
              <a:defRPr sz="1200">
                <a:solidFill>
                  <a:schemeClr val="bg2"/>
                </a:solidFill>
              </a:defRPr>
            </a:lvl1pPr>
          </a:lstStyle>
          <a:p>
            <a:fld id="{B3F484FB-DAB3-402B-AB01-241361C4C5B2}" type="slidenum">
              <a:rPr lang="en-US" smtClean="0"/>
              <a:t>‹#›</a:t>
            </a:fld>
            <a:endParaRPr lang="en-US" dirty="0"/>
          </a:p>
        </p:txBody>
      </p:sp>
      <p:sp>
        <p:nvSpPr>
          <p:cNvPr id="9" name="Title Placeholder 8">
            <a:extLst>
              <a:ext uri="{FF2B5EF4-FFF2-40B4-BE49-F238E27FC236}">
                <a16:creationId xmlns:a16="http://schemas.microsoft.com/office/drawing/2014/main" id="{AA2D2B61-D240-024D-AD60-4162EF1528B9}"/>
              </a:ext>
            </a:extLst>
          </p:cNvPr>
          <p:cNvSpPr>
            <a:spLocks noGrp="1"/>
          </p:cNvSpPr>
          <p:nvPr>
            <p:ph type="title"/>
          </p:nvPr>
        </p:nvSpPr>
        <p:spPr>
          <a:xfrm>
            <a:off x="518678" y="209029"/>
            <a:ext cx="10835122" cy="1147968"/>
          </a:xfrm>
          <a:prstGeom prst="rect">
            <a:avLst/>
          </a:prstGeom>
        </p:spPr>
        <p:txBody>
          <a:bodyPr vert="horz" lIns="91440" tIns="45720" rIns="91440" bIns="0" rtlCol="0" anchor="b">
            <a:normAutofit/>
          </a:bodyPr>
          <a:lstStyle/>
          <a:p>
            <a:r>
              <a:rPr lang="en-US" noProof="0"/>
              <a:t>Click to edit Master title style</a:t>
            </a:r>
            <a:endParaRPr lang="en-US" noProof="0" dirty="0"/>
          </a:p>
        </p:txBody>
      </p:sp>
    </p:spTree>
    <p:extLst>
      <p:ext uri="{BB962C8B-B14F-4D97-AF65-F5344CB8AC3E}">
        <p14:creationId xmlns:p14="http://schemas.microsoft.com/office/powerpoint/2010/main" val="22756801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l" defTabSz="914400" rtl="0" eaLnBrk="1" latinLnBrk="0" hangingPunct="1">
        <a:lnSpc>
          <a:spcPct val="90000"/>
        </a:lnSpc>
        <a:spcBef>
          <a:spcPct val="0"/>
        </a:spcBef>
        <a:buNone/>
        <a:defRPr lang="en-IN" sz="4400" b="0" kern="1200" cap="all" baseline="0">
          <a:solidFill>
            <a:srgbClr val="00205B"/>
          </a:solidFill>
          <a:latin typeface="Montserrat" pitchFamily="2" charset="77"/>
          <a:ea typeface="+mj-ea"/>
          <a:cs typeface="+mj-cs"/>
        </a:defRPr>
      </a:lvl1pPr>
    </p:titleStyle>
    <p:bodyStyle>
      <a:lvl1pPr marL="228600" indent="-228600" algn="l" defTabSz="914400" rtl="0" eaLnBrk="1" latinLnBrk="0" hangingPunct="1">
        <a:lnSpc>
          <a:spcPct val="90000"/>
        </a:lnSpc>
        <a:spcBef>
          <a:spcPts val="1000"/>
        </a:spcBef>
        <a:buClr>
          <a:srgbClr val="2E7A40"/>
        </a:buClr>
        <a:buFont typeface="Arial" panose="020B0604020202020204" pitchFamily="34" charset="0"/>
        <a:buChar char="•"/>
        <a:defRPr lang="en-US" sz="2400"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E7A40"/>
        </a:buClr>
        <a:buFont typeface="Arial" panose="020B0604020202020204" pitchFamily="34" charset="0"/>
        <a:buChar char="•"/>
        <a:defRPr lang="en-US" sz="2000" kern="1200" dirty="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dirty="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dirty="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uc.pa.gov/" TargetMode="External"/><Relationship Id="rId7" Type="http://schemas.openxmlformats.org/officeDocument/2006/relationships/image" Target="../media/image6.emf"/><Relationship Id="rId2" Type="http://schemas.openxmlformats.org/officeDocument/2006/relationships/slideLayout" Target="../slideLayouts/slideLayout5.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hyperlink" Target="http://www.uc.pa.gov/"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hyperlink" Target="mailto:greencard@pa.gov"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hyperlink" Target="mailto:ra-li-bucb-paipc@pa.gov"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hyperlink" Target="https://www.uc.pa.gov/unemployment-benefits/file/Pages/File%20a%20Biweekly%20Claim.aspx" TargetMode="Externa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3.bin"/><Relationship Id="rId7" Type="http://schemas.openxmlformats.org/officeDocument/2006/relationships/image" Target="../media/image17.png"/><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e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image" Target="../media/image17.png"/><Relationship Id="rId5" Type="http://schemas.openxmlformats.org/officeDocument/2006/relationships/image" Target="../media/image15.png"/><Relationship Id="rId4" Type="http://schemas.openxmlformats.org/officeDocument/2006/relationships/image" Target="../media/image18.emf"/></Relationships>
</file>

<file path=ppt/slides/_rels/slide29.xml.rels><?xml version="1.0" encoding="UTF-8" standalone="yes"?>
<Relationships xmlns="http://schemas.openxmlformats.org/package/2006/relationships"><Relationship Id="rId2" Type="http://schemas.openxmlformats.org/officeDocument/2006/relationships/hyperlink" Target="http://www.uc.pa.gov/"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hyperlink" Target="https://www.pacareerlink.pa.gov/jponline/" TargetMode="Externa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hyperlink" Target="mailto:UCPUA@pa.gov" TargetMode="External"/><Relationship Id="rId2" Type="http://schemas.openxmlformats.org/officeDocument/2006/relationships/hyperlink" Target="mailto:UCHelp@pa.gov" TargetMode="Externa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hyperlink" Target="http://www.uc.pa.gov/" TargetMode="Externa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hyperlink" Target="https://pua.benefits.uc.pa.gov/"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pua.benefits.uc.pa.gov/" TargetMode="Externa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hyperlink" Target="mailto:ucpua@pa.gov" TargetMode="Externa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hyperlink" Target="http://www.uc.pa.gov/" TargetMode="Externa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www.uc.pa.gov/"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5.jpeg"/><Relationship Id="rId4"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EA26054-4F89-4BB7-84D0-03FC669CCE95}"/>
              </a:ext>
            </a:extLst>
          </p:cNvPr>
          <p:cNvSpPr>
            <a:spLocks noGrp="1"/>
          </p:cNvSpPr>
          <p:nvPr>
            <p:ph type="ctrTitle"/>
          </p:nvPr>
        </p:nvSpPr>
        <p:spPr>
          <a:xfrm>
            <a:off x="6201103" y="2006084"/>
            <a:ext cx="5213131" cy="1616252"/>
          </a:xfrm>
        </p:spPr>
        <p:txBody>
          <a:bodyPr/>
          <a:lstStyle/>
          <a:p>
            <a:pPr algn="ctr"/>
            <a:r>
              <a:rPr lang="en-US" dirty="0"/>
              <a:t>PA Department of Labor &amp; Industry </a:t>
            </a:r>
          </a:p>
        </p:txBody>
      </p:sp>
      <p:sp>
        <p:nvSpPr>
          <p:cNvPr id="4" name="Subtitle 3">
            <a:extLst>
              <a:ext uri="{FF2B5EF4-FFF2-40B4-BE49-F238E27FC236}">
                <a16:creationId xmlns:a16="http://schemas.microsoft.com/office/drawing/2014/main" id="{2F3CE098-049E-45EE-949B-3AEF8194437C}"/>
              </a:ext>
            </a:extLst>
          </p:cNvPr>
          <p:cNvSpPr>
            <a:spLocks noGrp="1"/>
          </p:cNvSpPr>
          <p:nvPr>
            <p:ph type="subTitle" idx="1"/>
          </p:nvPr>
        </p:nvSpPr>
        <p:spPr/>
        <p:txBody>
          <a:bodyPr/>
          <a:lstStyle/>
          <a:p>
            <a:pPr algn="ctr"/>
            <a:r>
              <a:rPr lang="en-US" dirty="0"/>
              <a:t>OFFICE OF UNEMPLOYMENT COMPENSATION</a:t>
            </a:r>
          </a:p>
          <a:p>
            <a:pPr algn="ctr"/>
            <a:endParaRPr lang="en-US" dirty="0"/>
          </a:p>
          <a:p>
            <a:pPr algn="ctr"/>
            <a:r>
              <a:rPr lang="en-US" b="1" dirty="0"/>
              <a:t>UC-101</a:t>
            </a:r>
          </a:p>
        </p:txBody>
      </p:sp>
      <p:pic>
        <p:nvPicPr>
          <p:cNvPr id="8" name="Picture Placeholder 7">
            <a:extLst>
              <a:ext uri="{FF2B5EF4-FFF2-40B4-BE49-F238E27FC236}">
                <a16:creationId xmlns:a16="http://schemas.microsoft.com/office/drawing/2014/main" id="{ED57CA33-8D7C-0840-A3B7-2F1BD2CE6666}"/>
              </a:ext>
            </a:extLst>
          </p:cNvPr>
          <p:cNvPicPr>
            <a:picLocks noGrp="1" noChangeAspect="1"/>
          </p:cNvPicPr>
          <p:nvPr>
            <p:ph type="pic" sz="quarter" idx="13"/>
          </p:nvPr>
        </p:nvPicPr>
        <p:blipFill>
          <a:blip r:embed="rId2" cstate="hqprint">
            <a:extLst>
              <a:ext uri="{28A0092B-C50C-407E-A947-70E740481C1C}">
                <a14:useLocalDpi xmlns:a14="http://schemas.microsoft.com/office/drawing/2010/main" val="0"/>
              </a:ext>
            </a:extLst>
          </a:blip>
          <a:srcRect l="21271" r="21271"/>
          <a:stretch>
            <a:fillRect/>
          </a:stretch>
        </p:blipFill>
        <p:spPr/>
      </p:pic>
      <p:sp>
        <p:nvSpPr>
          <p:cNvPr id="2" name="TextBox 1">
            <a:extLst>
              <a:ext uri="{FF2B5EF4-FFF2-40B4-BE49-F238E27FC236}">
                <a16:creationId xmlns:a16="http://schemas.microsoft.com/office/drawing/2014/main" id="{AE5A1F3D-D522-4BE3-AC59-93EF26AFB866}"/>
              </a:ext>
            </a:extLst>
          </p:cNvPr>
          <p:cNvSpPr txBox="1"/>
          <p:nvPr/>
        </p:nvSpPr>
        <p:spPr>
          <a:xfrm>
            <a:off x="9278112" y="5628701"/>
            <a:ext cx="2136122" cy="369332"/>
          </a:xfrm>
          <a:prstGeom prst="rect">
            <a:avLst/>
          </a:prstGeom>
          <a:noFill/>
        </p:spPr>
        <p:txBody>
          <a:bodyPr wrap="square" rtlCol="0">
            <a:spAutoFit/>
          </a:bodyPr>
          <a:lstStyle/>
          <a:p>
            <a:r>
              <a:rPr lang="en-US" i="1" dirty="0"/>
              <a:t>updated 05/28/20</a:t>
            </a:r>
          </a:p>
        </p:txBody>
      </p:sp>
    </p:spTree>
    <p:extLst>
      <p:ext uri="{BB962C8B-B14F-4D97-AF65-F5344CB8AC3E}">
        <p14:creationId xmlns:p14="http://schemas.microsoft.com/office/powerpoint/2010/main" val="42869965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1E94AFE-B4FA-4792-B4FF-B989F4B00ED9}"/>
              </a:ext>
            </a:extLst>
          </p:cNvPr>
          <p:cNvSpPr>
            <a:spLocks noGrp="1"/>
          </p:cNvSpPr>
          <p:nvPr>
            <p:ph type="body" idx="1"/>
          </p:nvPr>
        </p:nvSpPr>
        <p:spPr/>
        <p:txBody>
          <a:bodyPr/>
          <a:lstStyle/>
          <a:p>
            <a:r>
              <a:rPr lang="en-US" dirty="0"/>
              <a:t>Debit Card</a:t>
            </a:r>
          </a:p>
        </p:txBody>
      </p:sp>
      <p:sp>
        <p:nvSpPr>
          <p:cNvPr id="5" name="Content Placeholder 4">
            <a:extLst>
              <a:ext uri="{FF2B5EF4-FFF2-40B4-BE49-F238E27FC236}">
                <a16:creationId xmlns:a16="http://schemas.microsoft.com/office/drawing/2014/main" id="{C9BBCE52-5CBD-47B3-B01F-BAE7EBA9FB93}"/>
              </a:ext>
            </a:extLst>
          </p:cNvPr>
          <p:cNvSpPr>
            <a:spLocks noGrp="1"/>
          </p:cNvSpPr>
          <p:nvPr>
            <p:ph sz="half" idx="13"/>
          </p:nvPr>
        </p:nvSpPr>
        <p:spPr>
          <a:xfrm>
            <a:off x="520697" y="2886076"/>
            <a:ext cx="2644959" cy="3232149"/>
          </a:xfrm>
        </p:spPr>
        <p:txBody>
          <a:bodyPr>
            <a:normAutofit/>
          </a:bodyPr>
          <a:lstStyle/>
          <a:p>
            <a:r>
              <a:rPr lang="en-US" dirty="0"/>
              <a:t>The ReliaCard is mailed directly from US Bank. It is good for three years. A new card will not be issued until the current card expires.</a:t>
            </a:r>
          </a:p>
          <a:p>
            <a:endParaRPr lang="en-US" dirty="0"/>
          </a:p>
        </p:txBody>
      </p:sp>
      <p:sp>
        <p:nvSpPr>
          <p:cNvPr id="6" name="Text Placeholder 5">
            <a:extLst>
              <a:ext uri="{FF2B5EF4-FFF2-40B4-BE49-F238E27FC236}">
                <a16:creationId xmlns:a16="http://schemas.microsoft.com/office/drawing/2014/main" id="{4E23B826-5E7A-4C4F-8537-CEE7B82591F6}"/>
              </a:ext>
            </a:extLst>
          </p:cNvPr>
          <p:cNvSpPr>
            <a:spLocks noGrp="1"/>
          </p:cNvSpPr>
          <p:nvPr>
            <p:ph type="body" sz="quarter" idx="14"/>
          </p:nvPr>
        </p:nvSpPr>
        <p:spPr/>
        <p:txBody>
          <a:bodyPr/>
          <a:lstStyle/>
          <a:p>
            <a:r>
              <a:rPr lang="en-US" dirty="0"/>
              <a:t>UC Handbook</a:t>
            </a:r>
          </a:p>
        </p:txBody>
      </p:sp>
      <p:sp>
        <p:nvSpPr>
          <p:cNvPr id="7" name="Content Placeholder 6">
            <a:extLst>
              <a:ext uri="{FF2B5EF4-FFF2-40B4-BE49-F238E27FC236}">
                <a16:creationId xmlns:a16="http://schemas.microsoft.com/office/drawing/2014/main" id="{375625CD-5DC3-4DE3-91B3-926714151F80}"/>
              </a:ext>
            </a:extLst>
          </p:cNvPr>
          <p:cNvSpPr>
            <a:spLocks noGrp="1"/>
          </p:cNvSpPr>
          <p:nvPr>
            <p:ph sz="quarter" idx="15"/>
          </p:nvPr>
        </p:nvSpPr>
        <p:spPr>
          <a:xfrm>
            <a:off x="6186713" y="2886076"/>
            <a:ext cx="3362413" cy="3232149"/>
          </a:xfrm>
        </p:spPr>
        <p:txBody>
          <a:bodyPr/>
          <a:lstStyle/>
          <a:p>
            <a:r>
              <a:rPr lang="en-US" dirty="0"/>
              <a:t>The UC Handbook will only be mailed to individuals who open their claim through a live agent. They can also find a copy of our Handbook at our website, </a:t>
            </a:r>
            <a:r>
              <a:rPr lang="en-US" dirty="0">
                <a:hlinkClick r:id="rId3"/>
              </a:rPr>
              <a:t>www.uc.pa.gov</a:t>
            </a:r>
            <a:r>
              <a:rPr lang="en-US" dirty="0"/>
              <a:t>. </a:t>
            </a:r>
          </a:p>
          <a:p>
            <a:endParaRPr lang="en-US" dirty="0"/>
          </a:p>
        </p:txBody>
      </p:sp>
      <p:sp>
        <p:nvSpPr>
          <p:cNvPr id="8" name="Text Placeholder 7">
            <a:extLst>
              <a:ext uri="{FF2B5EF4-FFF2-40B4-BE49-F238E27FC236}">
                <a16:creationId xmlns:a16="http://schemas.microsoft.com/office/drawing/2014/main" id="{D6FBB392-D845-46A0-A35A-72E3B9D2315D}"/>
              </a:ext>
            </a:extLst>
          </p:cNvPr>
          <p:cNvSpPr>
            <a:spLocks noGrp="1"/>
          </p:cNvSpPr>
          <p:nvPr>
            <p:ph type="body" sz="quarter" idx="16"/>
          </p:nvPr>
        </p:nvSpPr>
        <p:spPr/>
        <p:txBody>
          <a:bodyPr/>
          <a:lstStyle/>
          <a:p>
            <a:r>
              <a:rPr lang="en-US" dirty="0"/>
              <a:t>Debit Card and UC Handbook</a:t>
            </a:r>
          </a:p>
        </p:txBody>
      </p:sp>
      <p:sp>
        <p:nvSpPr>
          <p:cNvPr id="4" name="Title 3">
            <a:extLst>
              <a:ext uri="{FF2B5EF4-FFF2-40B4-BE49-F238E27FC236}">
                <a16:creationId xmlns:a16="http://schemas.microsoft.com/office/drawing/2014/main" id="{419D7E88-7968-45A8-B2C0-D89713450E0B}"/>
              </a:ext>
            </a:extLst>
          </p:cNvPr>
          <p:cNvSpPr>
            <a:spLocks noGrp="1"/>
          </p:cNvSpPr>
          <p:nvPr>
            <p:ph type="title"/>
          </p:nvPr>
        </p:nvSpPr>
        <p:spPr/>
        <p:txBody>
          <a:bodyPr/>
          <a:lstStyle/>
          <a:p>
            <a:r>
              <a:rPr lang="en-US" dirty="0"/>
              <a:t>Mailings (continued)</a:t>
            </a:r>
          </a:p>
        </p:txBody>
      </p:sp>
      <p:grpSp>
        <p:nvGrpSpPr>
          <p:cNvPr id="16" name="Group 15">
            <a:extLst>
              <a:ext uri="{FF2B5EF4-FFF2-40B4-BE49-F238E27FC236}">
                <a16:creationId xmlns:a16="http://schemas.microsoft.com/office/drawing/2014/main" id="{7264C592-4F35-4610-9995-49F2CD4B8B05}"/>
              </a:ext>
            </a:extLst>
          </p:cNvPr>
          <p:cNvGrpSpPr/>
          <p:nvPr/>
        </p:nvGrpSpPr>
        <p:grpSpPr>
          <a:xfrm>
            <a:off x="3165657" y="2639512"/>
            <a:ext cx="3021056" cy="3478712"/>
            <a:chOff x="2655125" y="2639513"/>
            <a:chExt cx="3021056" cy="3478712"/>
          </a:xfrm>
        </p:grpSpPr>
        <p:pic>
          <p:nvPicPr>
            <p:cNvPr id="13" name="Picture 3">
              <a:extLst>
                <a:ext uri="{FF2B5EF4-FFF2-40B4-BE49-F238E27FC236}">
                  <a16:creationId xmlns:a16="http://schemas.microsoft.com/office/drawing/2014/main" id="{92D6730B-35FE-443A-A569-6B1A2295FE9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55125" y="2639513"/>
              <a:ext cx="2690357" cy="34787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 descr="cid:image001.gif@01D0D59F.9BBC9C50">
              <a:extLst>
                <a:ext uri="{FF2B5EF4-FFF2-40B4-BE49-F238E27FC236}">
                  <a16:creationId xmlns:a16="http://schemas.microsoft.com/office/drawing/2014/main" id="{C4498E8D-CA8C-496E-83C1-B429268A73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14242" y="4132053"/>
              <a:ext cx="2561939" cy="1625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15" name="Object 2">
            <a:extLst>
              <a:ext uri="{FF2B5EF4-FFF2-40B4-BE49-F238E27FC236}">
                <a16:creationId xmlns:a16="http://schemas.microsoft.com/office/drawing/2014/main" id="{EF1F9C02-DEE5-47D9-B7BD-7446FCDB9B73}"/>
              </a:ext>
            </a:extLst>
          </p:cNvPr>
          <p:cNvGraphicFramePr>
            <a:graphicFrameLocks noChangeAspect="1"/>
          </p:cNvGraphicFramePr>
          <p:nvPr>
            <p:extLst>
              <p:ext uri="{D42A27DB-BD31-4B8C-83A1-F6EECF244321}">
                <p14:modId xmlns:p14="http://schemas.microsoft.com/office/powerpoint/2010/main" val="1907653903"/>
              </p:ext>
            </p:extLst>
          </p:nvPr>
        </p:nvGraphicFramePr>
        <p:xfrm>
          <a:off x="9306267" y="2639512"/>
          <a:ext cx="2165321" cy="3347219"/>
        </p:xfrm>
        <a:graphic>
          <a:graphicData uri="http://schemas.openxmlformats.org/presentationml/2006/ole">
            <mc:AlternateContent xmlns:mc="http://schemas.openxmlformats.org/markup-compatibility/2006">
              <mc:Choice xmlns:v="urn:schemas-microsoft-com:vml" Requires="v">
                <p:oleObj spid="_x0000_s2153" name="Acrobat Document" r:id="rId6" imgW="3564000" imgH="5508000" progId="AcroExch.Document.11">
                  <p:embed/>
                </p:oleObj>
              </mc:Choice>
              <mc:Fallback>
                <p:oleObj name="Acrobat Document" r:id="rId6" imgW="3564000" imgH="5508000" progId="AcroExch.Document.11">
                  <p:embed/>
                  <p:pic>
                    <p:nvPicPr>
                      <p:cNvPr id="1026"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06267" y="2639512"/>
                        <a:ext cx="2165321" cy="3347219"/>
                      </a:xfrm>
                      <a:prstGeom prst="rect">
                        <a:avLst/>
                      </a:prstGeom>
                      <a:noFill/>
                      <a:ln w="19050">
                        <a:solidFill>
                          <a:schemeClr val="tx1"/>
                        </a:solidFill>
                        <a:miter lim="800000"/>
                        <a:headEnd/>
                        <a:tailEnd/>
                      </a:ln>
                      <a:extLst/>
                    </p:spPr>
                  </p:pic>
                </p:oleObj>
              </mc:Fallback>
            </mc:AlternateContent>
          </a:graphicData>
        </a:graphic>
      </p:graphicFrame>
    </p:spTree>
    <p:extLst>
      <p:ext uri="{BB962C8B-B14F-4D97-AF65-F5344CB8AC3E}">
        <p14:creationId xmlns:p14="http://schemas.microsoft.com/office/powerpoint/2010/main" val="30081195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0D33060-6F44-4061-A9C8-8D5DDC7BA984}"/>
              </a:ext>
            </a:extLst>
          </p:cNvPr>
          <p:cNvSpPr>
            <a:spLocks noGrp="1"/>
          </p:cNvSpPr>
          <p:nvPr>
            <p:ph type="body" idx="1"/>
          </p:nvPr>
        </p:nvSpPr>
        <p:spPr/>
        <p:txBody>
          <a:bodyPr>
            <a:normAutofit fontScale="92500" lnSpcReduction="20000"/>
          </a:bodyPr>
          <a:lstStyle/>
          <a:p>
            <a:r>
              <a:rPr lang="en-US" dirty="0"/>
              <a:t>Sample Notice of Financial Determination</a:t>
            </a:r>
          </a:p>
        </p:txBody>
      </p:sp>
      <p:sp>
        <p:nvSpPr>
          <p:cNvPr id="3" name="Content Placeholder 2">
            <a:extLst>
              <a:ext uri="{FF2B5EF4-FFF2-40B4-BE49-F238E27FC236}">
                <a16:creationId xmlns:a16="http://schemas.microsoft.com/office/drawing/2014/main" id="{8676E144-7693-4090-B862-899CA02EC300}"/>
              </a:ext>
            </a:extLst>
          </p:cNvPr>
          <p:cNvSpPr>
            <a:spLocks noGrp="1"/>
          </p:cNvSpPr>
          <p:nvPr>
            <p:ph sz="half" idx="13"/>
          </p:nvPr>
        </p:nvSpPr>
        <p:spPr/>
        <p:txBody>
          <a:bodyPr>
            <a:normAutofit fontScale="92500" lnSpcReduction="10000"/>
          </a:bodyPr>
          <a:lstStyle/>
          <a:p>
            <a:pPr>
              <a:buClr>
                <a:srgbClr val="FFC000"/>
              </a:buClr>
            </a:pPr>
            <a:r>
              <a:rPr lang="en-US" dirty="0">
                <a:cs typeface="Arial" charset="0"/>
              </a:rPr>
              <a:t>Any and all employers and wages they had during their Base Year should appear on their Notice of Financial Determination. </a:t>
            </a:r>
            <a:r>
              <a:rPr lang="en-US" dirty="0"/>
              <a:t> </a:t>
            </a:r>
            <a:endParaRPr lang="en-US" sz="800" dirty="0"/>
          </a:p>
          <a:p>
            <a:pPr>
              <a:buClr>
                <a:srgbClr val="FFC000"/>
              </a:buClr>
            </a:pPr>
            <a:r>
              <a:rPr lang="en-US" dirty="0"/>
              <a:t>They should review the wages we have on record for them. If they feel their wages are not correct or missing, they have the right to appeal the financial determination, and provide additional information to help us correct the possible issue. Due to the current volume of applications, we will be flexible with appeal deadlines.</a:t>
            </a:r>
          </a:p>
        </p:txBody>
      </p:sp>
      <p:sp>
        <p:nvSpPr>
          <p:cNvPr id="6" name="Text Placeholder 5">
            <a:extLst>
              <a:ext uri="{FF2B5EF4-FFF2-40B4-BE49-F238E27FC236}">
                <a16:creationId xmlns:a16="http://schemas.microsoft.com/office/drawing/2014/main" id="{436419D8-F70E-4728-AF5D-020152661599}"/>
              </a:ext>
            </a:extLst>
          </p:cNvPr>
          <p:cNvSpPr>
            <a:spLocks noGrp="1"/>
          </p:cNvSpPr>
          <p:nvPr>
            <p:ph type="body" sz="quarter" idx="16"/>
          </p:nvPr>
        </p:nvSpPr>
        <p:spPr/>
        <p:txBody>
          <a:bodyPr/>
          <a:lstStyle/>
          <a:p>
            <a:r>
              <a:rPr lang="en-US" dirty="0"/>
              <a:t>Financial Determination</a:t>
            </a:r>
          </a:p>
        </p:txBody>
      </p:sp>
      <p:sp>
        <p:nvSpPr>
          <p:cNvPr id="7" name="Title 6">
            <a:extLst>
              <a:ext uri="{FF2B5EF4-FFF2-40B4-BE49-F238E27FC236}">
                <a16:creationId xmlns:a16="http://schemas.microsoft.com/office/drawing/2014/main" id="{B1C9B57D-397E-4A26-82CF-4C6A3A797F8F}"/>
              </a:ext>
            </a:extLst>
          </p:cNvPr>
          <p:cNvSpPr>
            <a:spLocks noGrp="1"/>
          </p:cNvSpPr>
          <p:nvPr>
            <p:ph type="title"/>
          </p:nvPr>
        </p:nvSpPr>
        <p:spPr/>
        <p:txBody>
          <a:bodyPr/>
          <a:lstStyle/>
          <a:p>
            <a:r>
              <a:rPr lang="en-US" dirty="0"/>
              <a:t>Mailings (continued)</a:t>
            </a:r>
          </a:p>
        </p:txBody>
      </p:sp>
      <p:grpSp>
        <p:nvGrpSpPr>
          <p:cNvPr id="8" name="Group 7">
            <a:extLst>
              <a:ext uri="{FF2B5EF4-FFF2-40B4-BE49-F238E27FC236}">
                <a16:creationId xmlns:a16="http://schemas.microsoft.com/office/drawing/2014/main" id="{C24CF8E0-FFB5-4DCF-B2E0-5168823CF15E}"/>
              </a:ext>
            </a:extLst>
          </p:cNvPr>
          <p:cNvGrpSpPr/>
          <p:nvPr/>
        </p:nvGrpSpPr>
        <p:grpSpPr>
          <a:xfrm>
            <a:off x="6186713" y="586596"/>
            <a:ext cx="4889604" cy="6015487"/>
            <a:chOff x="228600" y="1143000"/>
            <a:chExt cx="4572000" cy="5562600"/>
          </a:xfrm>
        </p:grpSpPr>
        <p:grpSp>
          <p:nvGrpSpPr>
            <p:cNvPr id="9" name="Group 22">
              <a:extLst>
                <a:ext uri="{FF2B5EF4-FFF2-40B4-BE49-F238E27FC236}">
                  <a16:creationId xmlns:a16="http://schemas.microsoft.com/office/drawing/2014/main" id="{BA41C32B-4CAB-4245-845A-414B5F569508}"/>
                </a:ext>
              </a:extLst>
            </p:cNvPr>
            <p:cNvGrpSpPr/>
            <p:nvPr/>
          </p:nvGrpSpPr>
          <p:grpSpPr>
            <a:xfrm>
              <a:off x="228600" y="1143000"/>
              <a:ext cx="4572000" cy="5562600"/>
              <a:chOff x="4267200" y="228600"/>
              <a:chExt cx="4724400" cy="6477000"/>
            </a:xfrm>
          </p:grpSpPr>
          <p:pic>
            <p:nvPicPr>
              <p:cNvPr id="18" name="Picture 4" descr="SCAN001001">
                <a:extLst>
                  <a:ext uri="{FF2B5EF4-FFF2-40B4-BE49-F238E27FC236}">
                    <a16:creationId xmlns:a16="http://schemas.microsoft.com/office/drawing/2014/main" id="{E3ADD8C6-DFDF-4F8E-ABB1-A1B6F774B29C}"/>
                  </a:ext>
                </a:extLst>
              </p:cNvPr>
              <p:cNvPicPr>
                <a:picLocks noChangeAspect="1" noChangeArrowheads="1"/>
              </p:cNvPicPr>
              <p:nvPr/>
            </p:nvPicPr>
            <p:blipFill>
              <a:blip r:embed="rId2" cstate="print"/>
              <a:srcRect/>
              <a:stretch>
                <a:fillRect/>
              </a:stretch>
            </p:blipFill>
            <p:spPr bwMode="auto">
              <a:xfrm>
                <a:off x="4267200" y="228600"/>
                <a:ext cx="4724400" cy="6477000"/>
              </a:xfrm>
              <a:prstGeom prst="rect">
                <a:avLst/>
              </a:prstGeom>
              <a:noFill/>
              <a:ln w="25400">
                <a:solidFill>
                  <a:schemeClr val="tx1"/>
                </a:solidFill>
                <a:miter lim="800000"/>
                <a:headEnd/>
                <a:tailEnd/>
              </a:ln>
            </p:spPr>
          </p:pic>
          <p:sp>
            <p:nvSpPr>
              <p:cNvPr id="19" name="TextBox 18">
                <a:extLst>
                  <a:ext uri="{FF2B5EF4-FFF2-40B4-BE49-F238E27FC236}">
                    <a16:creationId xmlns:a16="http://schemas.microsoft.com/office/drawing/2014/main" id="{F6D7DDE6-30BB-4756-B39C-F4F11242C05B}"/>
                  </a:ext>
                </a:extLst>
              </p:cNvPr>
              <p:cNvSpPr txBox="1"/>
              <p:nvPr/>
            </p:nvSpPr>
            <p:spPr>
              <a:xfrm>
                <a:off x="7515225" y="1153886"/>
                <a:ext cx="838200" cy="186864"/>
              </a:xfrm>
              <a:prstGeom prst="rect">
                <a:avLst/>
              </a:prstGeom>
              <a:solidFill>
                <a:srgbClr val="FFFFFF"/>
              </a:solidFill>
            </p:spPr>
            <p:txBody>
              <a:bodyPr wrap="square" rtlCol="0">
                <a:spAutoFit/>
              </a:bodyPr>
              <a:lstStyle/>
              <a:p>
                <a:r>
                  <a:rPr lang="en-US" sz="500" dirty="0">
                    <a:solidFill>
                      <a:schemeClr val="tx1"/>
                    </a:solidFill>
                  </a:rPr>
                  <a:t>SSN</a:t>
                </a:r>
              </a:p>
            </p:txBody>
          </p:sp>
        </p:grpSp>
        <p:sp>
          <p:nvSpPr>
            <p:cNvPr id="10" name="Rectangle 9">
              <a:extLst>
                <a:ext uri="{FF2B5EF4-FFF2-40B4-BE49-F238E27FC236}">
                  <a16:creationId xmlns:a16="http://schemas.microsoft.com/office/drawing/2014/main" id="{7AF0F1C1-E1C7-4835-957D-9E58880F281F}"/>
                </a:ext>
              </a:extLst>
            </p:cNvPr>
            <p:cNvSpPr/>
            <p:nvPr/>
          </p:nvSpPr>
          <p:spPr>
            <a:xfrm>
              <a:off x="228600" y="4147236"/>
              <a:ext cx="4572000" cy="313065"/>
            </a:xfrm>
            <a:prstGeom prst="rect">
              <a:avLst/>
            </a:prstGeom>
          </p:spPr>
          <p:txBody>
            <a:bodyPr wrap="square">
              <a:spAutoFit/>
            </a:bodyPr>
            <a:lstStyle/>
            <a:p>
              <a:pPr algn="ctr"/>
              <a:r>
                <a:rPr lang="en-US" sz="1600" b="1" dirty="0">
                  <a:highlight>
                    <a:srgbClr val="FFFF00"/>
                  </a:highlight>
                </a:rPr>
                <a:t>Their Weekly Benefit Rate</a:t>
              </a:r>
            </a:p>
          </p:txBody>
        </p:sp>
        <p:sp>
          <p:nvSpPr>
            <p:cNvPr id="11" name="Rectangle 10">
              <a:extLst>
                <a:ext uri="{FF2B5EF4-FFF2-40B4-BE49-F238E27FC236}">
                  <a16:creationId xmlns:a16="http://schemas.microsoft.com/office/drawing/2014/main" id="{1E118BCC-8ABB-4490-B4D0-A81FAEE1F34C}"/>
                </a:ext>
              </a:extLst>
            </p:cNvPr>
            <p:cNvSpPr/>
            <p:nvPr/>
          </p:nvSpPr>
          <p:spPr>
            <a:xfrm>
              <a:off x="228600" y="5169503"/>
              <a:ext cx="4572000" cy="540749"/>
            </a:xfrm>
            <a:prstGeom prst="rect">
              <a:avLst/>
            </a:prstGeom>
          </p:spPr>
          <p:txBody>
            <a:bodyPr wrap="square">
              <a:spAutoFit/>
            </a:bodyPr>
            <a:lstStyle/>
            <a:p>
              <a:pPr algn="ctr"/>
              <a:r>
                <a:rPr lang="en-US" sz="1600" b="1" dirty="0">
                  <a:highlight>
                    <a:srgbClr val="FFFF00"/>
                  </a:highlight>
                </a:rPr>
                <a:t>Their Partial Benefit Credit which pertains to part time work (30% of WBR)</a:t>
              </a:r>
            </a:p>
          </p:txBody>
        </p:sp>
        <p:sp>
          <p:nvSpPr>
            <p:cNvPr id="12" name="Left-Right Arrow 7">
              <a:extLst>
                <a:ext uri="{FF2B5EF4-FFF2-40B4-BE49-F238E27FC236}">
                  <a16:creationId xmlns:a16="http://schemas.microsoft.com/office/drawing/2014/main" id="{002C6A0C-0796-4472-984D-6BACCF0B7F35}"/>
                </a:ext>
              </a:extLst>
            </p:cNvPr>
            <p:cNvSpPr/>
            <p:nvPr/>
          </p:nvSpPr>
          <p:spPr bwMode="auto">
            <a:xfrm>
              <a:off x="2133600" y="3505200"/>
              <a:ext cx="1524000" cy="484632"/>
            </a:xfrm>
            <a:prstGeom prst="leftRight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0" fontAlgn="base" latinLnBrk="0" hangingPunct="0">
                <a:lnSpc>
                  <a:spcPct val="100000"/>
                </a:lnSpc>
                <a:spcBef>
                  <a:spcPct val="20000"/>
                </a:spcBef>
                <a:spcAft>
                  <a:spcPct val="0"/>
                </a:spcAft>
                <a:buClrTx/>
                <a:buSzTx/>
                <a:buFontTx/>
                <a:buNone/>
                <a:tabLst/>
              </a:pPr>
              <a:endParaRPr kumimoji="0" lang="en-US" sz="3200" b="1" i="0" u="none" strike="noStrike" cap="none" normalizeH="0" baseline="0" dirty="0">
                <a:ln>
                  <a:noFill/>
                </a:ln>
                <a:solidFill>
                  <a:srgbClr val="0000FF"/>
                </a:solidFill>
                <a:effectLst/>
                <a:latin typeface="Verdana" pitchFamily="34" charset="0"/>
              </a:endParaRPr>
            </a:p>
          </p:txBody>
        </p:sp>
        <p:sp>
          <p:nvSpPr>
            <p:cNvPr id="13" name="TextBox 12">
              <a:extLst>
                <a:ext uri="{FF2B5EF4-FFF2-40B4-BE49-F238E27FC236}">
                  <a16:creationId xmlns:a16="http://schemas.microsoft.com/office/drawing/2014/main" id="{7B57F593-3A2E-42AC-98B4-3AD44F8A72E8}"/>
                </a:ext>
              </a:extLst>
            </p:cNvPr>
            <p:cNvSpPr txBox="1"/>
            <p:nvPr/>
          </p:nvSpPr>
          <p:spPr>
            <a:xfrm flipH="1">
              <a:off x="228600" y="4464538"/>
              <a:ext cx="4572000" cy="313065"/>
            </a:xfrm>
            <a:prstGeom prst="rect">
              <a:avLst/>
            </a:prstGeom>
            <a:noFill/>
          </p:spPr>
          <p:txBody>
            <a:bodyPr wrap="square" rtlCol="0">
              <a:spAutoFit/>
            </a:bodyPr>
            <a:lstStyle/>
            <a:p>
              <a:pPr algn="ctr"/>
              <a:r>
                <a:rPr lang="en-US" sz="1600" b="1" dirty="0">
                  <a:highlight>
                    <a:srgbClr val="FFFF00"/>
                  </a:highlight>
                </a:rPr>
                <a:t>Beginning &amp; Ending Date of Their Claim</a:t>
              </a:r>
            </a:p>
          </p:txBody>
        </p:sp>
        <p:sp>
          <p:nvSpPr>
            <p:cNvPr id="14" name="TextBox 13">
              <a:extLst>
                <a:ext uri="{FF2B5EF4-FFF2-40B4-BE49-F238E27FC236}">
                  <a16:creationId xmlns:a16="http://schemas.microsoft.com/office/drawing/2014/main" id="{ED7250B4-68E9-4C1B-AA41-7EE100A3B202}"/>
                </a:ext>
              </a:extLst>
            </p:cNvPr>
            <p:cNvSpPr txBox="1"/>
            <p:nvPr/>
          </p:nvSpPr>
          <p:spPr>
            <a:xfrm>
              <a:off x="228600" y="4805527"/>
              <a:ext cx="4572000" cy="313065"/>
            </a:xfrm>
            <a:prstGeom prst="rect">
              <a:avLst/>
            </a:prstGeom>
            <a:noFill/>
          </p:spPr>
          <p:txBody>
            <a:bodyPr wrap="square" rtlCol="0">
              <a:spAutoFit/>
            </a:bodyPr>
            <a:lstStyle/>
            <a:p>
              <a:pPr algn="ctr"/>
              <a:r>
                <a:rPr lang="en-US" sz="1600" b="1" dirty="0">
                  <a:highlight>
                    <a:srgbClr val="FFFF00"/>
                  </a:highlight>
                </a:rPr>
                <a:t>Their Maximum Entitlement</a:t>
              </a:r>
            </a:p>
          </p:txBody>
        </p:sp>
        <p:sp>
          <p:nvSpPr>
            <p:cNvPr id="15" name="TextBox 14">
              <a:extLst>
                <a:ext uri="{FF2B5EF4-FFF2-40B4-BE49-F238E27FC236}">
                  <a16:creationId xmlns:a16="http://schemas.microsoft.com/office/drawing/2014/main" id="{0B1CFDF3-504F-4ED8-A854-C52DECDA3E68}"/>
                </a:ext>
              </a:extLst>
            </p:cNvPr>
            <p:cNvSpPr txBox="1"/>
            <p:nvPr/>
          </p:nvSpPr>
          <p:spPr>
            <a:xfrm>
              <a:off x="228600" y="5747751"/>
              <a:ext cx="4572000" cy="313065"/>
            </a:xfrm>
            <a:prstGeom prst="rect">
              <a:avLst/>
            </a:prstGeom>
            <a:noFill/>
          </p:spPr>
          <p:txBody>
            <a:bodyPr wrap="square" rtlCol="0">
              <a:spAutoFit/>
            </a:bodyPr>
            <a:lstStyle/>
            <a:p>
              <a:pPr algn="ctr"/>
              <a:r>
                <a:rPr lang="en-US" sz="1600" b="1" dirty="0">
                  <a:highlight>
                    <a:srgbClr val="FFFF00"/>
                  </a:highlight>
                </a:rPr>
                <a:t>Dependent Information</a:t>
              </a:r>
            </a:p>
          </p:txBody>
        </p:sp>
        <p:sp>
          <p:nvSpPr>
            <p:cNvPr id="16" name="TextBox 15">
              <a:extLst>
                <a:ext uri="{FF2B5EF4-FFF2-40B4-BE49-F238E27FC236}">
                  <a16:creationId xmlns:a16="http://schemas.microsoft.com/office/drawing/2014/main" id="{DC8C34F0-3A11-4BBF-8BE1-7C7B908E1F6A}"/>
                </a:ext>
              </a:extLst>
            </p:cNvPr>
            <p:cNvSpPr txBox="1"/>
            <p:nvPr/>
          </p:nvSpPr>
          <p:spPr>
            <a:xfrm>
              <a:off x="228600" y="6142037"/>
              <a:ext cx="4572000" cy="313065"/>
            </a:xfrm>
            <a:prstGeom prst="rect">
              <a:avLst/>
            </a:prstGeom>
            <a:noFill/>
          </p:spPr>
          <p:txBody>
            <a:bodyPr wrap="square" rtlCol="0">
              <a:spAutoFit/>
            </a:bodyPr>
            <a:lstStyle/>
            <a:p>
              <a:pPr algn="ctr"/>
              <a:r>
                <a:rPr lang="en-US" sz="1600" b="1" dirty="0">
                  <a:highlight>
                    <a:srgbClr val="FFFF00"/>
                  </a:highlight>
                </a:rPr>
                <a:t>Their Appeal Rights</a:t>
              </a:r>
            </a:p>
          </p:txBody>
        </p:sp>
        <p:sp>
          <p:nvSpPr>
            <p:cNvPr id="17" name="TextBox 16">
              <a:extLst>
                <a:ext uri="{FF2B5EF4-FFF2-40B4-BE49-F238E27FC236}">
                  <a16:creationId xmlns:a16="http://schemas.microsoft.com/office/drawing/2014/main" id="{B7F96A16-0C21-4786-9931-0A678C69C99E}"/>
                </a:ext>
              </a:extLst>
            </p:cNvPr>
            <p:cNvSpPr txBox="1"/>
            <p:nvPr/>
          </p:nvSpPr>
          <p:spPr>
            <a:xfrm>
              <a:off x="228600" y="2794937"/>
              <a:ext cx="4572000" cy="313065"/>
            </a:xfrm>
            <a:prstGeom prst="rect">
              <a:avLst/>
            </a:prstGeom>
            <a:noFill/>
          </p:spPr>
          <p:txBody>
            <a:bodyPr wrap="square" rtlCol="0">
              <a:spAutoFit/>
            </a:bodyPr>
            <a:lstStyle/>
            <a:p>
              <a:pPr algn="ctr"/>
              <a:r>
                <a:rPr lang="en-US" sz="1600" b="1" dirty="0">
                  <a:highlight>
                    <a:srgbClr val="FFFF00"/>
                  </a:highlight>
                </a:rPr>
                <a:t>Their Base Year</a:t>
              </a:r>
            </a:p>
          </p:txBody>
        </p:sp>
      </p:grpSp>
    </p:spTree>
    <p:extLst>
      <p:ext uri="{BB962C8B-B14F-4D97-AF65-F5344CB8AC3E}">
        <p14:creationId xmlns:p14="http://schemas.microsoft.com/office/powerpoint/2010/main" val="41010333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70A864B-3F01-45B6-955C-5047D3BA646C}"/>
              </a:ext>
            </a:extLst>
          </p:cNvPr>
          <p:cNvSpPr>
            <a:spLocks noGrp="1"/>
          </p:cNvSpPr>
          <p:nvPr>
            <p:ph idx="1"/>
          </p:nvPr>
        </p:nvSpPr>
        <p:spPr>
          <a:xfrm>
            <a:off x="531378" y="2524051"/>
            <a:ext cx="10631203" cy="3631140"/>
          </a:xfrm>
        </p:spPr>
        <p:txBody>
          <a:bodyPr>
            <a:normAutofit fontScale="92500" lnSpcReduction="10000"/>
          </a:bodyPr>
          <a:lstStyle/>
          <a:p>
            <a:pPr lvl="0" algn="ctr" fontAlgn="base">
              <a:lnSpc>
                <a:spcPct val="100000"/>
              </a:lnSpc>
              <a:spcBef>
                <a:spcPts val="24"/>
              </a:spcBef>
              <a:spcAft>
                <a:spcPct val="0"/>
              </a:spcAft>
              <a:buClr>
                <a:srgbClr val="FFC000"/>
              </a:buClr>
              <a:defRPr/>
            </a:pPr>
            <a:endParaRPr lang="en-US" sz="1400" b="1" kern="0" dirty="0">
              <a:cs typeface="Arial" charset="0"/>
            </a:endParaRPr>
          </a:p>
          <a:p>
            <a:pPr marL="227013" lvl="0" indent="-227013" fontAlgn="base">
              <a:lnSpc>
                <a:spcPct val="100000"/>
              </a:lnSpc>
              <a:spcBef>
                <a:spcPts val="24"/>
              </a:spcBef>
              <a:spcAft>
                <a:spcPct val="0"/>
              </a:spcAft>
              <a:buClr>
                <a:srgbClr val="FFC000"/>
              </a:buClr>
              <a:defRPr/>
            </a:pPr>
            <a:r>
              <a:rPr lang="en-US" sz="2800" kern="0" dirty="0">
                <a:cs typeface="Arial" charset="0"/>
              </a:rPr>
              <a:t>Weekly rates range from $68 to $572</a:t>
            </a:r>
            <a:r>
              <a:rPr lang="en-US" sz="2800" b="1" kern="0" dirty="0">
                <a:cs typeface="Arial" charset="0"/>
              </a:rPr>
              <a:t> </a:t>
            </a:r>
            <a:r>
              <a:rPr lang="en-US" sz="2800" kern="0" dirty="0">
                <a:cs typeface="Arial" charset="0"/>
              </a:rPr>
              <a:t>per week, but their </a:t>
            </a:r>
            <a:r>
              <a:rPr lang="en-US" sz="2800" b="1" kern="0" dirty="0">
                <a:cs typeface="Arial" charset="0"/>
              </a:rPr>
              <a:t>W</a:t>
            </a:r>
            <a:r>
              <a:rPr lang="en-US" sz="2800" kern="0" dirty="0">
                <a:cs typeface="Arial" charset="0"/>
              </a:rPr>
              <a:t>eekly </a:t>
            </a:r>
            <a:r>
              <a:rPr lang="en-US" sz="2800" b="1" kern="0" dirty="0">
                <a:cs typeface="Arial" charset="0"/>
              </a:rPr>
              <a:t>B</a:t>
            </a:r>
            <a:r>
              <a:rPr lang="en-US" sz="2800" kern="0" dirty="0">
                <a:cs typeface="Arial" charset="0"/>
              </a:rPr>
              <a:t>enefit </a:t>
            </a:r>
            <a:r>
              <a:rPr lang="en-US" sz="2800" b="1" kern="0" dirty="0">
                <a:cs typeface="Arial" charset="0"/>
              </a:rPr>
              <a:t>R</a:t>
            </a:r>
            <a:r>
              <a:rPr lang="en-US" sz="2800" kern="0" dirty="0">
                <a:cs typeface="Arial" charset="0"/>
              </a:rPr>
              <a:t>ate (WBR) will be determined by the highest total gross quarterly earnings they had during their Base Year. </a:t>
            </a:r>
          </a:p>
          <a:p>
            <a:pPr marL="227013" lvl="0" indent="-227013" fontAlgn="base">
              <a:lnSpc>
                <a:spcPct val="100000"/>
              </a:lnSpc>
              <a:spcBef>
                <a:spcPts val="24"/>
              </a:spcBef>
              <a:spcAft>
                <a:spcPct val="0"/>
              </a:spcAft>
              <a:buClr>
                <a:srgbClr val="FFC000"/>
              </a:buClr>
              <a:defRPr/>
            </a:pPr>
            <a:r>
              <a:rPr lang="en-US" sz="2800" kern="0" dirty="0">
                <a:cs typeface="Arial" charset="0"/>
              </a:rPr>
              <a:t>The minimum amount of their WBR should be equal to </a:t>
            </a:r>
            <a:r>
              <a:rPr lang="en-US" sz="2800" u="sng" kern="0" dirty="0">
                <a:cs typeface="Arial" charset="0"/>
              </a:rPr>
              <a:t>at least</a:t>
            </a:r>
            <a:r>
              <a:rPr lang="en-US" sz="2800" kern="0" dirty="0">
                <a:cs typeface="Arial" charset="0"/>
              </a:rPr>
              <a:t> 50% of their average gross weekly wage from the employer with which they earned the most money. </a:t>
            </a:r>
          </a:p>
          <a:p>
            <a:pPr marL="227013" lvl="0" indent="-227013" fontAlgn="base">
              <a:lnSpc>
                <a:spcPct val="100000"/>
              </a:lnSpc>
              <a:spcBef>
                <a:spcPts val="24"/>
              </a:spcBef>
              <a:spcAft>
                <a:spcPct val="0"/>
              </a:spcAft>
              <a:buClr>
                <a:srgbClr val="FFC000"/>
              </a:buClr>
              <a:defRPr/>
            </a:pPr>
            <a:r>
              <a:rPr lang="en-US" sz="2800" kern="0" dirty="0">
                <a:cs typeface="Arial" charset="0"/>
              </a:rPr>
              <a:t>If their WBR is less than $572 but not 50% of their average gross weekly wage, they should contact the UC Service Center. (Max Rate – high qtr. - $14,538. yearly - $58,152)</a:t>
            </a:r>
          </a:p>
        </p:txBody>
      </p:sp>
      <p:sp>
        <p:nvSpPr>
          <p:cNvPr id="6" name="Text Placeholder 5">
            <a:extLst>
              <a:ext uri="{FF2B5EF4-FFF2-40B4-BE49-F238E27FC236}">
                <a16:creationId xmlns:a16="http://schemas.microsoft.com/office/drawing/2014/main" id="{F62AE627-A453-4786-B9D2-CEDB2F95FE08}"/>
              </a:ext>
            </a:extLst>
          </p:cNvPr>
          <p:cNvSpPr>
            <a:spLocks noGrp="1"/>
          </p:cNvSpPr>
          <p:nvPr>
            <p:ph type="body" sz="quarter" idx="13"/>
          </p:nvPr>
        </p:nvSpPr>
        <p:spPr>
          <a:xfrm>
            <a:off x="531378" y="2251587"/>
            <a:ext cx="7342621" cy="608895"/>
          </a:xfrm>
        </p:spPr>
        <p:txBody>
          <a:bodyPr/>
          <a:lstStyle/>
          <a:p>
            <a:r>
              <a:rPr lang="en-US" b="1" dirty="0"/>
              <a:t>Notice of Financial Determination</a:t>
            </a:r>
            <a:endParaRPr lang="en-US" dirty="0"/>
          </a:p>
          <a:p>
            <a:endParaRPr lang="en-US" dirty="0"/>
          </a:p>
        </p:txBody>
      </p:sp>
      <p:sp>
        <p:nvSpPr>
          <p:cNvPr id="4" name="Title 3">
            <a:extLst>
              <a:ext uri="{FF2B5EF4-FFF2-40B4-BE49-F238E27FC236}">
                <a16:creationId xmlns:a16="http://schemas.microsoft.com/office/drawing/2014/main" id="{BD5E71F9-A781-4125-AA4A-C5B264926406}"/>
              </a:ext>
            </a:extLst>
          </p:cNvPr>
          <p:cNvSpPr>
            <a:spLocks noGrp="1"/>
          </p:cNvSpPr>
          <p:nvPr>
            <p:ph type="title"/>
          </p:nvPr>
        </p:nvSpPr>
        <p:spPr>
          <a:xfrm>
            <a:off x="531378" y="899789"/>
            <a:ext cx="7342622" cy="1215566"/>
          </a:xfrm>
        </p:spPr>
        <p:txBody>
          <a:bodyPr/>
          <a:lstStyle/>
          <a:p>
            <a:r>
              <a:rPr lang="en-US" kern="0" dirty="0">
                <a:latin typeface="Calibri" pitchFamily="34" charset="0"/>
              </a:rPr>
              <a:t>Weekly benefit rates</a:t>
            </a:r>
            <a:endParaRPr lang="en-US" dirty="0"/>
          </a:p>
        </p:txBody>
      </p:sp>
    </p:spTree>
    <p:extLst>
      <p:ext uri="{BB962C8B-B14F-4D97-AF65-F5344CB8AC3E}">
        <p14:creationId xmlns:p14="http://schemas.microsoft.com/office/powerpoint/2010/main" val="10544264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70A864B-3F01-45B6-955C-5047D3BA646C}"/>
              </a:ext>
            </a:extLst>
          </p:cNvPr>
          <p:cNvSpPr>
            <a:spLocks noGrp="1"/>
          </p:cNvSpPr>
          <p:nvPr>
            <p:ph idx="1"/>
          </p:nvPr>
        </p:nvSpPr>
        <p:spPr>
          <a:xfrm>
            <a:off x="531378" y="2524051"/>
            <a:ext cx="10631203" cy="3631140"/>
          </a:xfrm>
        </p:spPr>
        <p:txBody>
          <a:bodyPr>
            <a:normAutofit fontScale="92500" lnSpcReduction="10000"/>
          </a:bodyPr>
          <a:lstStyle/>
          <a:p>
            <a:pPr lvl="0" algn="ctr" fontAlgn="base">
              <a:lnSpc>
                <a:spcPct val="100000"/>
              </a:lnSpc>
              <a:spcBef>
                <a:spcPts val="24"/>
              </a:spcBef>
              <a:spcAft>
                <a:spcPct val="0"/>
              </a:spcAft>
              <a:buClr>
                <a:srgbClr val="FFC000"/>
              </a:buClr>
              <a:defRPr/>
            </a:pPr>
            <a:endParaRPr lang="en-US" sz="1400" b="1" kern="0" dirty="0">
              <a:cs typeface="Arial" charset="0"/>
            </a:endParaRPr>
          </a:p>
          <a:p>
            <a:pPr marL="457200" lvl="0" indent="-457200" fontAlgn="base">
              <a:lnSpc>
                <a:spcPct val="100000"/>
              </a:lnSpc>
              <a:spcBef>
                <a:spcPts val="24"/>
              </a:spcBef>
              <a:spcAft>
                <a:spcPct val="0"/>
              </a:spcAft>
              <a:buClr>
                <a:srgbClr val="FFC000"/>
              </a:buClr>
              <a:defRPr/>
            </a:pPr>
            <a:endParaRPr lang="en-US" sz="800" kern="0" dirty="0">
              <a:cs typeface="Arial" charset="0"/>
            </a:endParaRPr>
          </a:p>
          <a:p>
            <a:pPr marL="227013" lvl="0" indent="-227013" fontAlgn="base">
              <a:lnSpc>
                <a:spcPct val="100000"/>
              </a:lnSpc>
              <a:spcBef>
                <a:spcPts val="24"/>
              </a:spcBef>
              <a:spcAft>
                <a:spcPct val="0"/>
              </a:spcAft>
              <a:buClr>
                <a:srgbClr val="FFC000"/>
              </a:buClr>
              <a:defRPr/>
            </a:pPr>
            <a:r>
              <a:rPr lang="en-US" sz="2800" kern="0" dirty="0">
                <a:cs typeface="Arial" charset="0"/>
              </a:rPr>
              <a:t>Additional weekly benefits can be claimed for up to two dependents (children under 18 or unable to work or a dependent spouse). The additional payments are $5 for first dependent and $3 for the second for a maximum of $8 per week (not exceeding 26 weeks).</a:t>
            </a:r>
          </a:p>
          <a:p>
            <a:pPr marL="0" lvl="0" indent="0" fontAlgn="base">
              <a:lnSpc>
                <a:spcPct val="100000"/>
              </a:lnSpc>
              <a:spcBef>
                <a:spcPts val="24"/>
              </a:spcBef>
              <a:spcAft>
                <a:spcPct val="0"/>
              </a:spcAft>
              <a:buClr>
                <a:srgbClr val="FFC000"/>
              </a:buClr>
              <a:buNone/>
              <a:defRPr/>
            </a:pPr>
            <a:endParaRPr lang="en-US" sz="2800" kern="0" dirty="0">
              <a:cs typeface="Arial" charset="0"/>
            </a:endParaRPr>
          </a:p>
          <a:p>
            <a:pPr marL="227013" indent="-227013" fontAlgn="base">
              <a:lnSpc>
                <a:spcPct val="100000"/>
              </a:lnSpc>
              <a:spcBef>
                <a:spcPts val="24"/>
              </a:spcBef>
              <a:spcAft>
                <a:spcPct val="0"/>
              </a:spcAft>
              <a:buClr>
                <a:srgbClr val="FFC000"/>
              </a:buClr>
              <a:defRPr/>
            </a:pPr>
            <a:r>
              <a:rPr lang="en-US" sz="2000" b="1" kern="0" dirty="0">
                <a:cs typeface="Arial" charset="0"/>
              </a:rPr>
              <a:t>*</a:t>
            </a:r>
            <a:r>
              <a:rPr lang="en-US" b="1" kern="0" dirty="0">
                <a:cs typeface="Arial" charset="0"/>
              </a:rPr>
              <a:t>Please note a 2.4% rate reduction will be applied to all regular state UC payments due to low UC Trust Fund reserves. Because of this, their actual payment will be less than the WBR listed on your Notice of Financial Determination. For additional information please refer to our website </a:t>
            </a:r>
            <a:r>
              <a:rPr lang="en-US" b="1" u="sng" kern="0" dirty="0">
                <a:cs typeface="Arial" charset="0"/>
                <a:hlinkClick r:id="rId2"/>
              </a:rPr>
              <a:t>www.uc.pa.gov</a:t>
            </a:r>
            <a:r>
              <a:rPr lang="en-US" b="1" kern="0" dirty="0">
                <a:cs typeface="Arial" charset="0"/>
              </a:rPr>
              <a:t>. </a:t>
            </a:r>
          </a:p>
          <a:p>
            <a:pPr>
              <a:buClr>
                <a:srgbClr val="FFC000"/>
              </a:buClr>
            </a:pPr>
            <a:endParaRPr lang="en-US" sz="2800" dirty="0"/>
          </a:p>
        </p:txBody>
      </p:sp>
      <p:sp>
        <p:nvSpPr>
          <p:cNvPr id="6" name="Text Placeholder 5">
            <a:extLst>
              <a:ext uri="{FF2B5EF4-FFF2-40B4-BE49-F238E27FC236}">
                <a16:creationId xmlns:a16="http://schemas.microsoft.com/office/drawing/2014/main" id="{F62AE627-A453-4786-B9D2-CEDB2F95FE08}"/>
              </a:ext>
            </a:extLst>
          </p:cNvPr>
          <p:cNvSpPr>
            <a:spLocks noGrp="1"/>
          </p:cNvSpPr>
          <p:nvPr>
            <p:ph type="body" sz="quarter" idx="13"/>
          </p:nvPr>
        </p:nvSpPr>
        <p:spPr>
          <a:xfrm>
            <a:off x="531378" y="2251587"/>
            <a:ext cx="7342621" cy="608895"/>
          </a:xfrm>
        </p:spPr>
        <p:txBody>
          <a:bodyPr/>
          <a:lstStyle/>
          <a:p>
            <a:r>
              <a:rPr lang="en-US" b="1" dirty="0"/>
              <a:t>Notice of Financial Determination</a:t>
            </a:r>
            <a:endParaRPr lang="en-US" dirty="0"/>
          </a:p>
          <a:p>
            <a:endParaRPr lang="en-US" dirty="0"/>
          </a:p>
        </p:txBody>
      </p:sp>
      <p:sp>
        <p:nvSpPr>
          <p:cNvPr id="4" name="Title 3">
            <a:extLst>
              <a:ext uri="{FF2B5EF4-FFF2-40B4-BE49-F238E27FC236}">
                <a16:creationId xmlns:a16="http://schemas.microsoft.com/office/drawing/2014/main" id="{BD5E71F9-A781-4125-AA4A-C5B264926406}"/>
              </a:ext>
            </a:extLst>
          </p:cNvPr>
          <p:cNvSpPr>
            <a:spLocks noGrp="1"/>
          </p:cNvSpPr>
          <p:nvPr>
            <p:ph type="title"/>
          </p:nvPr>
        </p:nvSpPr>
        <p:spPr>
          <a:xfrm>
            <a:off x="531378" y="899789"/>
            <a:ext cx="7342622" cy="1215566"/>
          </a:xfrm>
        </p:spPr>
        <p:txBody>
          <a:bodyPr/>
          <a:lstStyle/>
          <a:p>
            <a:r>
              <a:rPr lang="en-US" kern="0" dirty="0">
                <a:latin typeface="Calibri" pitchFamily="34" charset="0"/>
              </a:rPr>
              <a:t>Weekly benefit rates</a:t>
            </a:r>
            <a:endParaRPr lang="en-US" dirty="0"/>
          </a:p>
        </p:txBody>
      </p:sp>
    </p:spTree>
    <p:extLst>
      <p:ext uri="{BB962C8B-B14F-4D97-AF65-F5344CB8AC3E}">
        <p14:creationId xmlns:p14="http://schemas.microsoft.com/office/powerpoint/2010/main" val="19946909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0DD1729-4DF5-4109-8FA4-6D094DFD3670}"/>
              </a:ext>
            </a:extLst>
          </p:cNvPr>
          <p:cNvSpPr>
            <a:spLocks noGrp="1"/>
          </p:cNvSpPr>
          <p:nvPr>
            <p:ph idx="1"/>
          </p:nvPr>
        </p:nvSpPr>
        <p:spPr>
          <a:xfrm>
            <a:off x="531378" y="3931920"/>
            <a:ext cx="10386558" cy="2267712"/>
          </a:xfrm>
        </p:spPr>
        <p:txBody>
          <a:bodyPr>
            <a:normAutofit/>
          </a:bodyPr>
          <a:lstStyle/>
          <a:p>
            <a:r>
              <a:rPr lang="en-US" dirty="0"/>
              <a:t>In order to qualify for UC Benefits,  the claimant must be</a:t>
            </a:r>
          </a:p>
          <a:p>
            <a:pPr marL="742950" lvl="1" indent="-285750"/>
            <a:r>
              <a:rPr lang="en-US" dirty="0"/>
              <a:t>Financially eligible (wages and credit weeks in their base year)</a:t>
            </a:r>
          </a:p>
          <a:p>
            <a:pPr marL="742950" lvl="1" indent="-285750"/>
            <a:r>
              <a:rPr lang="en-US" dirty="0"/>
              <a:t>Able and Available to accept work,</a:t>
            </a:r>
          </a:p>
          <a:p>
            <a:pPr marL="742950" lvl="1" indent="-285750"/>
            <a:r>
              <a:rPr lang="en-US" dirty="0"/>
              <a:t>Eligible based on their reason for separation,</a:t>
            </a:r>
          </a:p>
          <a:p>
            <a:pPr marL="742950" lvl="1" indent="-285750"/>
            <a:r>
              <a:rPr lang="en-US" dirty="0"/>
              <a:t>Alien Verification, if not a U.S. Citizen or a U.S. national, and</a:t>
            </a:r>
          </a:p>
          <a:p>
            <a:pPr marL="742950" lvl="1" indent="-285750"/>
            <a:r>
              <a:rPr lang="en-US" dirty="0"/>
              <a:t>If Ex-military, confirmation of reason for separation.</a:t>
            </a:r>
          </a:p>
          <a:p>
            <a:endParaRPr lang="en-US" dirty="0"/>
          </a:p>
        </p:txBody>
      </p:sp>
      <p:sp>
        <p:nvSpPr>
          <p:cNvPr id="6" name="Text Placeholder 5">
            <a:extLst>
              <a:ext uri="{FF2B5EF4-FFF2-40B4-BE49-F238E27FC236}">
                <a16:creationId xmlns:a16="http://schemas.microsoft.com/office/drawing/2014/main" id="{43CA1113-8F05-459E-9FDF-CE4064C8EF65}"/>
              </a:ext>
            </a:extLst>
          </p:cNvPr>
          <p:cNvSpPr>
            <a:spLocks noGrp="1"/>
          </p:cNvSpPr>
          <p:nvPr>
            <p:ph type="body" sz="quarter" idx="13"/>
          </p:nvPr>
        </p:nvSpPr>
        <p:spPr>
          <a:xfrm>
            <a:off x="531379" y="2563477"/>
            <a:ext cx="10197581" cy="608895"/>
          </a:xfrm>
        </p:spPr>
        <p:txBody>
          <a:bodyPr/>
          <a:lstStyle/>
          <a:p>
            <a:r>
              <a:rPr lang="en-US" dirty="0"/>
              <a:t>Qualifying for UC Benefits – each topic listed below will be covered on the following slides.</a:t>
            </a:r>
          </a:p>
        </p:txBody>
      </p:sp>
      <p:sp>
        <p:nvSpPr>
          <p:cNvPr id="4" name="Title 3">
            <a:extLst>
              <a:ext uri="{FF2B5EF4-FFF2-40B4-BE49-F238E27FC236}">
                <a16:creationId xmlns:a16="http://schemas.microsoft.com/office/drawing/2014/main" id="{6EEE6A8F-72BB-46DE-A106-EE347B30B2A2}"/>
              </a:ext>
            </a:extLst>
          </p:cNvPr>
          <p:cNvSpPr>
            <a:spLocks noGrp="1"/>
          </p:cNvSpPr>
          <p:nvPr>
            <p:ph type="title"/>
          </p:nvPr>
        </p:nvSpPr>
        <p:spPr/>
        <p:txBody>
          <a:bodyPr/>
          <a:lstStyle/>
          <a:p>
            <a:r>
              <a:rPr lang="en-US" dirty="0"/>
              <a:t>UC eligibility requirements</a:t>
            </a:r>
          </a:p>
        </p:txBody>
      </p:sp>
    </p:spTree>
    <p:extLst>
      <p:ext uri="{BB962C8B-B14F-4D97-AF65-F5344CB8AC3E}">
        <p14:creationId xmlns:p14="http://schemas.microsoft.com/office/powerpoint/2010/main" val="10843639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E3118BF0-88AF-469F-9A06-83E4D42C7E3E}"/>
              </a:ext>
            </a:extLst>
          </p:cNvPr>
          <p:cNvSpPr>
            <a:spLocks noGrp="1"/>
          </p:cNvSpPr>
          <p:nvPr>
            <p:ph type="body" sz="quarter" idx="16"/>
          </p:nvPr>
        </p:nvSpPr>
        <p:spPr/>
        <p:txBody>
          <a:bodyPr/>
          <a:lstStyle/>
          <a:p>
            <a:r>
              <a:rPr lang="en-US" dirty="0"/>
              <a:t>Financial Eligibility – Base Year Wages</a:t>
            </a:r>
          </a:p>
        </p:txBody>
      </p:sp>
      <p:sp>
        <p:nvSpPr>
          <p:cNvPr id="6" name="Title 5">
            <a:extLst>
              <a:ext uri="{FF2B5EF4-FFF2-40B4-BE49-F238E27FC236}">
                <a16:creationId xmlns:a16="http://schemas.microsoft.com/office/drawing/2014/main" id="{E83AFAD1-37A1-4167-A597-1B732385A26C}"/>
              </a:ext>
            </a:extLst>
          </p:cNvPr>
          <p:cNvSpPr>
            <a:spLocks noGrp="1"/>
          </p:cNvSpPr>
          <p:nvPr>
            <p:ph type="title"/>
          </p:nvPr>
        </p:nvSpPr>
        <p:spPr/>
        <p:txBody>
          <a:bodyPr/>
          <a:lstStyle/>
          <a:p>
            <a:r>
              <a:rPr lang="en-US" dirty="0"/>
              <a:t>Uc eligibility requirements (continued)</a:t>
            </a:r>
          </a:p>
        </p:txBody>
      </p:sp>
      <p:sp>
        <p:nvSpPr>
          <p:cNvPr id="9" name="Rectangle 8">
            <a:extLst>
              <a:ext uri="{FF2B5EF4-FFF2-40B4-BE49-F238E27FC236}">
                <a16:creationId xmlns:a16="http://schemas.microsoft.com/office/drawing/2014/main" id="{D9353045-E152-4035-B933-1ACB600D968A}"/>
              </a:ext>
            </a:extLst>
          </p:cNvPr>
          <p:cNvSpPr/>
          <p:nvPr/>
        </p:nvSpPr>
        <p:spPr>
          <a:xfrm>
            <a:off x="4204791" y="2017959"/>
            <a:ext cx="6096000" cy="1754326"/>
          </a:xfrm>
          <a:prstGeom prst="rect">
            <a:avLst/>
          </a:prstGeom>
        </p:spPr>
        <p:txBody>
          <a:bodyPr>
            <a:spAutoFit/>
          </a:bodyPr>
          <a:lstStyle/>
          <a:p>
            <a:pPr lvl="0">
              <a:spcBef>
                <a:spcPts val="24"/>
              </a:spcBef>
              <a:defRPr/>
            </a:pPr>
            <a:r>
              <a:rPr lang="en-US" kern="0" dirty="0">
                <a:solidFill>
                  <a:srgbClr val="000000"/>
                </a:solidFill>
                <a:cs typeface="Arial" charset="0"/>
              </a:rPr>
              <a:t>When a claim for benefits is filed, a </a:t>
            </a:r>
            <a:r>
              <a:rPr lang="en-US" b="1" kern="0" dirty="0">
                <a:solidFill>
                  <a:srgbClr val="000000"/>
                </a:solidFill>
                <a:cs typeface="Arial" charset="0"/>
              </a:rPr>
              <a:t>Notice of Financial Determination</a:t>
            </a:r>
            <a:r>
              <a:rPr lang="en-US" kern="0" dirty="0">
                <a:solidFill>
                  <a:srgbClr val="000000"/>
                </a:solidFill>
                <a:cs typeface="Arial" charset="0"/>
              </a:rPr>
              <a:t>, is mailed which indicates the amount of money (gross earnings) paid by </a:t>
            </a:r>
            <a:r>
              <a:rPr lang="en-US" b="1" kern="0" dirty="0">
                <a:solidFill>
                  <a:srgbClr val="000000"/>
                </a:solidFill>
                <a:cs typeface="Arial" charset="0"/>
              </a:rPr>
              <a:t>all employers </a:t>
            </a:r>
            <a:r>
              <a:rPr lang="en-US" kern="0" dirty="0">
                <a:solidFill>
                  <a:srgbClr val="000000"/>
                </a:solidFill>
                <a:cs typeface="Arial" charset="0"/>
              </a:rPr>
              <a:t>covered by UC law during a specific time period known as a “</a:t>
            </a:r>
            <a:r>
              <a:rPr lang="en-US" b="1" kern="0" dirty="0">
                <a:solidFill>
                  <a:srgbClr val="000000"/>
                </a:solidFill>
                <a:cs typeface="Arial" charset="0"/>
              </a:rPr>
              <a:t>Base Year</a:t>
            </a:r>
            <a:r>
              <a:rPr lang="en-US" kern="0" dirty="0">
                <a:solidFill>
                  <a:srgbClr val="000000"/>
                </a:solidFill>
                <a:cs typeface="Arial" charset="0"/>
              </a:rPr>
              <a:t>” which is…</a:t>
            </a:r>
            <a:endParaRPr lang="en-US" sz="1050" kern="0" dirty="0">
              <a:solidFill>
                <a:srgbClr val="000000"/>
              </a:solidFill>
              <a:cs typeface="Arial" charset="0"/>
            </a:endParaRPr>
          </a:p>
          <a:p>
            <a:pPr lvl="0">
              <a:spcBef>
                <a:spcPts val="24"/>
              </a:spcBef>
              <a:defRPr/>
            </a:pPr>
            <a:r>
              <a:rPr lang="en-US" b="1" i="1" kern="0" dirty="0">
                <a:solidFill>
                  <a:srgbClr val="000000"/>
                </a:solidFill>
                <a:cs typeface="Arial" charset="0"/>
              </a:rPr>
              <a:t>The first four of the last five completed calendar quarters preceding the filing of the new UC claim.</a:t>
            </a:r>
          </a:p>
        </p:txBody>
      </p:sp>
      <p:sp>
        <p:nvSpPr>
          <p:cNvPr id="10" name="Rectangle 9">
            <a:extLst>
              <a:ext uri="{FF2B5EF4-FFF2-40B4-BE49-F238E27FC236}">
                <a16:creationId xmlns:a16="http://schemas.microsoft.com/office/drawing/2014/main" id="{F9E82A05-F371-4527-8194-2D87A2691CD7}"/>
              </a:ext>
            </a:extLst>
          </p:cNvPr>
          <p:cNvSpPr/>
          <p:nvPr/>
        </p:nvSpPr>
        <p:spPr>
          <a:xfrm>
            <a:off x="4204791" y="3929595"/>
            <a:ext cx="4419600" cy="1569660"/>
          </a:xfrm>
          <a:prstGeom prst="rect">
            <a:avLst/>
          </a:prstGeom>
          <a:ln>
            <a:solidFill>
              <a:schemeClr val="accent1"/>
            </a:solidFill>
          </a:ln>
        </p:spPr>
        <p:txBody>
          <a:bodyPr wrap="square">
            <a:spAutoFit/>
          </a:bodyPr>
          <a:lstStyle/>
          <a:p>
            <a:pPr lvl="0">
              <a:spcBef>
                <a:spcPts val="24"/>
              </a:spcBef>
              <a:defRPr/>
            </a:pPr>
            <a:r>
              <a:rPr lang="en-US" sz="1600" b="1" kern="0" dirty="0">
                <a:solidFill>
                  <a:srgbClr val="000000"/>
                </a:solidFill>
                <a:cs typeface="Arial" charset="0"/>
              </a:rPr>
              <a:t>For example, a claim filed in April, May or June of 2020, would have a base year consisting of:</a:t>
            </a:r>
          </a:p>
          <a:p>
            <a:pPr marL="293688" lvl="0">
              <a:spcBef>
                <a:spcPts val="24"/>
              </a:spcBef>
              <a:defRPr/>
            </a:pPr>
            <a:endParaRPr lang="en-US" sz="800" b="1" kern="0" dirty="0">
              <a:solidFill>
                <a:srgbClr val="000000"/>
              </a:solidFill>
              <a:cs typeface="Arial" charset="0"/>
            </a:endParaRPr>
          </a:p>
          <a:p>
            <a:pPr marL="293688">
              <a:spcBef>
                <a:spcPts val="24"/>
              </a:spcBef>
              <a:defRPr/>
            </a:pPr>
            <a:r>
              <a:rPr lang="en-US" sz="1400" b="1" kern="0" baseline="30000" dirty="0">
                <a:solidFill>
                  <a:srgbClr val="000000"/>
                </a:solidFill>
                <a:cs typeface="Arial" charset="0"/>
              </a:rPr>
              <a:t>1st</a:t>
            </a:r>
            <a:r>
              <a:rPr lang="en-US" sz="1400" b="1" kern="0" dirty="0">
                <a:solidFill>
                  <a:srgbClr val="000000"/>
                </a:solidFill>
                <a:cs typeface="Arial" charset="0"/>
              </a:rPr>
              <a:t>   Qtr. 2019</a:t>
            </a:r>
            <a:r>
              <a:rPr lang="en-US" sz="1400" kern="0" dirty="0">
                <a:solidFill>
                  <a:srgbClr val="000000"/>
                </a:solidFill>
                <a:cs typeface="Arial" charset="0"/>
              </a:rPr>
              <a:t>: Jan, Feb, Mar</a:t>
            </a:r>
          </a:p>
          <a:p>
            <a:pPr marL="293688" lvl="0">
              <a:spcBef>
                <a:spcPts val="24"/>
              </a:spcBef>
              <a:defRPr/>
            </a:pPr>
            <a:r>
              <a:rPr lang="en-US" sz="1400" b="1" kern="0" dirty="0">
                <a:solidFill>
                  <a:srgbClr val="000000"/>
                </a:solidFill>
                <a:cs typeface="Arial" charset="0"/>
              </a:rPr>
              <a:t>2</a:t>
            </a:r>
            <a:r>
              <a:rPr lang="en-US" sz="1400" b="1" kern="0" baseline="30000" dirty="0">
                <a:solidFill>
                  <a:srgbClr val="000000"/>
                </a:solidFill>
                <a:cs typeface="Arial" charset="0"/>
              </a:rPr>
              <a:t>nd</a:t>
            </a:r>
            <a:r>
              <a:rPr lang="en-US" sz="1400" b="1" kern="0" dirty="0">
                <a:solidFill>
                  <a:srgbClr val="000000"/>
                </a:solidFill>
                <a:cs typeface="Arial" charset="0"/>
              </a:rPr>
              <a:t> Qtr. 2019</a:t>
            </a:r>
            <a:r>
              <a:rPr lang="en-US" sz="1400" kern="0" dirty="0">
                <a:solidFill>
                  <a:srgbClr val="000000"/>
                </a:solidFill>
                <a:cs typeface="Arial" charset="0"/>
              </a:rPr>
              <a:t>: Apr. May, June</a:t>
            </a:r>
          </a:p>
          <a:p>
            <a:pPr marL="293688" lvl="0">
              <a:spcBef>
                <a:spcPts val="24"/>
              </a:spcBef>
              <a:defRPr/>
            </a:pPr>
            <a:r>
              <a:rPr lang="en-US" sz="1400" b="1" kern="0" dirty="0">
                <a:solidFill>
                  <a:srgbClr val="000000"/>
                </a:solidFill>
                <a:cs typeface="Arial" charset="0"/>
              </a:rPr>
              <a:t>3</a:t>
            </a:r>
            <a:r>
              <a:rPr lang="en-US" sz="1400" b="1" kern="0" baseline="30000" dirty="0">
                <a:solidFill>
                  <a:srgbClr val="000000"/>
                </a:solidFill>
                <a:cs typeface="Arial" charset="0"/>
              </a:rPr>
              <a:t>rd</a:t>
            </a:r>
            <a:r>
              <a:rPr lang="en-US" sz="1400" b="1" kern="0" dirty="0">
                <a:solidFill>
                  <a:srgbClr val="000000"/>
                </a:solidFill>
                <a:cs typeface="Arial" charset="0"/>
              </a:rPr>
              <a:t>  Qtr. 2019</a:t>
            </a:r>
            <a:r>
              <a:rPr lang="en-US" sz="1400" kern="0" dirty="0">
                <a:solidFill>
                  <a:srgbClr val="000000"/>
                </a:solidFill>
                <a:cs typeface="Arial" charset="0"/>
              </a:rPr>
              <a:t>: July, Aug, Sept</a:t>
            </a:r>
          </a:p>
          <a:p>
            <a:pPr marL="293688">
              <a:spcBef>
                <a:spcPts val="24"/>
              </a:spcBef>
              <a:defRPr/>
            </a:pPr>
            <a:r>
              <a:rPr lang="en-US" sz="1400" b="1" kern="0" dirty="0">
                <a:solidFill>
                  <a:srgbClr val="000000"/>
                </a:solidFill>
                <a:cs typeface="Arial" charset="0"/>
              </a:rPr>
              <a:t>4</a:t>
            </a:r>
            <a:r>
              <a:rPr lang="en-US" sz="1400" b="1" kern="0" baseline="30000" dirty="0">
                <a:solidFill>
                  <a:srgbClr val="000000"/>
                </a:solidFill>
                <a:cs typeface="Arial" charset="0"/>
              </a:rPr>
              <a:t>th</a:t>
            </a:r>
            <a:r>
              <a:rPr lang="en-US" sz="1400" b="1" kern="0" dirty="0">
                <a:solidFill>
                  <a:srgbClr val="000000"/>
                </a:solidFill>
                <a:cs typeface="Arial" charset="0"/>
              </a:rPr>
              <a:t>  Qtr. 2019</a:t>
            </a:r>
            <a:r>
              <a:rPr lang="en-US" sz="1400" kern="0" dirty="0">
                <a:solidFill>
                  <a:srgbClr val="000000"/>
                </a:solidFill>
                <a:cs typeface="Arial" charset="0"/>
              </a:rPr>
              <a:t>: Oct, Nov, Dec</a:t>
            </a:r>
          </a:p>
        </p:txBody>
      </p:sp>
      <p:pic>
        <p:nvPicPr>
          <p:cNvPr id="11" name="Picture 10">
            <a:extLst>
              <a:ext uri="{FF2B5EF4-FFF2-40B4-BE49-F238E27FC236}">
                <a16:creationId xmlns:a16="http://schemas.microsoft.com/office/drawing/2014/main" id="{206AA920-0C12-4710-8690-451A6C9C1C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713" y="2005762"/>
            <a:ext cx="3047999" cy="3830435"/>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a:extLst>
              <a:ext uri="{FF2B5EF4-FFF2-40B4-BE49-F238E27FC236}">
                <a16:creationId xmlns:a16="http://schemas.microsoft.com/office/drawing/2014/main" id="{017CBF00-8893-443B-8586-2D61936FD484}"/>
              </a:ext>
            </a:extLst>
          </p:cNvPr>
          <p:cNvSpPr txBox="1"/>
          <p:nvPr/>
        </p:nvSpPr>
        <p:spPr>
          <a:xfrm>
            <a:off x="1895856" y="5902787"/>
            <a:ext cx="8398213" cy="646331"/>
          </a:xfrm>
          <a:prstGeom prst="rect">
            <a:avLst/>
          </a:prstGeom>
          <a:noFill/>
        </p:spPr>
        <p:txBody>
          <a:bodyPr wrap="square" rtlCol="0">
            <a:spAutoFit/>
          </a:bodyPr>
          <a:lstStyle/>
          <a:p>
            <a:r>
              <a:rPr lang="en-US" dirty="0"/>
              <a:t>To be Financially Eligible, at least 37 percent of the total qualifying wage must have been paid in one or more quarters other than in their High Quarter.</a:t>
            </a:r>
          </a:p>
        </p:txBody>
      </p:sp>
    </p:spTree>
    <p:extLst>
      <p:ext uri="{BB962C8B-B14F-4D97-AF65-F5344CB8AC3E}">
        <p14:creationId xmlns:p14="http://schemas.microsoft.com/office/powerpoint/2010/main" val="37127233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E3118BF0-88AF-469F-9A06-83E4D42C7E3E}"/>
              </a:ext>
            </a:extLst>
          </p:cNvPr>
          <p:cNvSpPr>
            <a:spLocks noGrp="1"/>
          </p:cNvSpPr>
          <p:nvPr>
            <p:ph type="body" sz="quarter" idx="16"/>
          </p:nvPr>
        </p:nvSpPr>
        <p:spPr/>
        <p:txBody>
          <a:bodyPr/>
          <a:lstStyle/>
          <a:p>
            <a:r>
              <a:rPr lang="en-US" dirty="0"/>
              <a:t>Financial Eligibility – Base Year Wages (continued)</a:t>
            </a:r>
          </a:p>
        </p:txBody>
      </p:sp>
      <p:sp>
        <p:nvSpPr>
          <p:cNvPr id="6" name="Title 5">
            <a:extLst>
              <a:ext uri="{FF2B5EF4-FFF2-40B4-BE49-F238E27FC236}">
                <a16:creationId xmlns:a16="http://schemas.microsoft.com/office/drawing/2014/main" id="{E83AFAD1-37A1-4167-A597-1B732385A26C}"/>
              </a:ext>
            </a:extLst>
          </p:cNvPr>
          <p:cNvSpPr>
            <a:spLocks noGrp="1"/>
          </p:cNvSpPr>
          <p:nvPr>
            <p:ph type="title"/>
          </p:nvPr>
        </p:nvSpPr>
        <p:spPr/>
        <p:txBody>
          <a:bodyPr/>
          <a:lstStyle/>
          <a:p>
            <a:r>
              <a:rPr lang="en-US" dirty="0"/>
              <a:t>Uc eligibility requirements (continued)</a:t>
            </a:r>
          </a:p>
        </p:txBody>
      </p:sp>
      <p:sp>
        <p:nvSpPr>
          <p:cNvPr id="2" name="TextBox 1">
            <a:extLst>
              <a:ext uri="{FF2B5EF4-FFF2-40B4-BE49-F238E27FC236}">
                <a16:creationId xmlns:a16="http://schemas.microsoft.com/office/drawing/2014/main" id="{6E1E627E-DC02-4984-AF4A-FB650A459E1C}"/>
              </a:ext>
            </a:extLst>
          </p:cNvPr>
          <p:cNvSpPr txBox="1"/>
          <p:nvPr/>
        </p:nvSpPr>
        <p:spPr>
          <a:xfrm>
            <a:off x="518678" y="2113279"/>
            <a:ext cx="11124682" cy="1754326"/>
          </a:xfrm>
          <a:prstGeom prst="rect">
            <a:avLst/>
          </a:prstGeom>
          <a:noFill/>
        </p:spPr>
        <p:txBody>
          <a:bodyPr wrap="square" rtlCol="0">
            <a:spAutoFit/>
          </a:bodyPr>
          <a:lstStyle/>
          <a:p>
            <a:r>
              <a:rPr lang="en-US" b="1" dirty="0"/>
              <a:t>Combined Wage Claim</a:t>
            </a:r>
          </a:p>
          <a:p>
            <a:endParaRPr lang="en-US" dirty="0"/>
          </a:p>
          <a:p>
            <a:r>
              <a:rPr lang="en-US" dirty="0"/>
              <a:t>A Pennsylvania "combined wage claim" is a UC claim based on earned wages in Pennsylvania and another state (including the District of Columbia, Puerto Rico, or the Virgin Islands) during the base year period. To file a combined wage claim in Pennsylvania, you must have worked in Pennsylvania during the base period of the UC claim you are filing. A request must be sent to the other state(s) to request a transfer of the wages to PA.</a:t>
            </a:r>
          </a:p>
        </p:txBody>
      </p:sp>
      <p:sp>
        <p:nvSpPr>
          <p:cNvPr id="3" name="TextBox 2">
            <a:extLst>
              <a:ext uri="{FF2B5EF4-FFF2-40B4-BE49-F238E27FC236}">
                <a16:creationId xmlns:a16="http://schemas.microsoft.com/office/drawing/2014/main" id="{6498E9B3-0AC5-4D48-AC53-9A03B1193C50}"/>
              </a:ext>
            </a:extLst>
          </p:cNvPr>
          <p:cNvSpPr txBox="1"/>
          <p:nvPr/>
        </p:nvSpPr>
        <p:spPr>
          <a:xfrm>
            <a:off x="518678" y="4531359"/>
            <a:ext cx="11124682" cy="1477328"/>
          </a:xfrm>
          <a:prstGeom prst="rect">
            <a:avLst/>
          </a:prstGeom>
          <a:noFill/>
        </p:spPr>
        <p:txBody>
          <a:bodyPr wrap="square" rtlCol="0">
            <a:spAutoFit/>
          </a:bodyPr>
          <a:lstStyle/>
          <a:p>
            <a:r>
              <a:rPr lang="en-US" b="1" dirty="0"/>
              <a:t>Base Year Wages over $99,999</a:t>
            </a:r>
          </a:p>
          <a:p>
            <a:endParaRPr lang="en-US" dirty="0"/>
          </a:p>
          <a:p>
            <a:r>
              <a:rPr lang="en-US" dirty="0"/>
              <a:t>Do to the limitations of our current UC System, the Financial Determination will not automatically process on claims with total Base Year wages over $99,999. In this situation, the Monetary Department must manually process and issue the claimant’s Financial Determination.</a:t>
            </a:r>
          </a:p>
        </p:txBody>
      </p:sp>
    </p:spTree>
    <p:extLst>
      <p:ext uri="{BB962C8B-B14F-4D97-AF65-F5344CB8AC3E}">
        <p14:creationId xmlns:p14="http://schemas.microsoft.com/office/powerpoint/2010/main" val="13314504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6E9E4A6-B976-48A7-B046-969934FD892F}"/>
              </a:ext>
            </a:extLst>
          </p:cNvPr>
          <p:cNvSpPr>
            <a:spLocks noGrp="1"/>
          </p:cNvSpPr>
          <p:nvPr>
            <p:ph type="body" sz="quarter" idx="16"/>
          </p:nvPr>
        </p:nvSpPr>
        <p:spPr/>
        <p:txBody>
          <a:bodyPr/>
          <a:lstStyle/>
          <a:p>
            <a:r>
              <a:rPr lang="en-US" dirty="0"/>
              <a:t>Financial Eligibility – Credit Weeks</a:t>
            </a:r>
          </a:p>
        </p:txBody>
      </p:sp>
      <p:sp>
        <p:nvSpPr>
          <p:cNvPr id="4" name="Title 3">
            <a:extLst>
              <a:ext uri="{FF2B5EF4-FFF2-40B4-BE49-F238E27FC236}">
                <a16:creationId xmlns:a16="http://schemas.microsoft.com/office/drawing/2014/main" id="{B865F4CE-295F-4F6A-B7CD-8F503A68D02B}"/>
              </a:ext>
            </a:extLst>
          </p:cNvPr>
          <p:cNvSpPr>
            <a:spLocks noGrp="1"/>
          </p:cNvSpPr>
          <p:nvPr>
            <p:ph type="title"/>
          </p:nvPr>
        </p:nvSpPr>
        <p:spPr/>
        <p:txBody>
          <a:bodyPr/>
          <a:lstStyle/>
          <a:p>
            <a:r>
              <a:rPr lang="en-US" dirty="0"/>
              <a:t>Uc eligibility requirements (continued)</a:t>
            </a:r>
          </a:p>
        </p:txBody>
      </p:sp>
      <p:sp>
        <p:nvSpPr>
          <p:cNvPr id="5" name="Rectangle 4">
            <a:extLst>
              <a:ext uri="{FF2B5EF4-FFF2-40B4-BE49-F238E27FC236}">
                <a16:creationId xmlns:a16="http://schemas.microsoft.com/office/drawing/2014/main" id="{0161845A-F341-49B1-AFD0-7087700FB7CC}"/>
              </a:ext>
            </a:extLst>
          </p:cNvPr>
          <p:cNvSpPr/>
          <p:nvPr/>
        </p:nvSpPr>
        <p:spPr>
          <a:xfrm>
            <a:off x="518678" y="1985827"/>
            <a:ext cx="11002762" cy="4493538"/>
          </a:xfrm>
          <a:prstGeom prst="rect">
            <a:avLst/>
          </a:prstGeom>
        </p:spPr>
        <p:txBody>
          <a:bodyPr wrap="square">
            <a:spAutoFit/>
          </a:bodyPr>
          <a:lstStyle/>
          <a:p>
            <a:pPr marL="285750" indent="-285750">
              <a:buClr>
                <a:srgbClr val="FFC000"/>
              </a:buClr>
              <a:buFont typeface="Arial" panose="020B0604020202020204" pitchFamily="34" charset="0"/>
              <a:buChar char="•"/>
            </a:pPr>
            <a:r>
              <a:rPr lang="en-US" sz="2200" dirty="0"/>
              <a:t>Additionally, the claimant must also satisfy the credit week requirement to be considered eligible to receive UC benefits. A credit week is any calendar week (Sunday through Saturday) within the base year in which an individual earned $116 or more, no matter when paid. They may have only one credit week per calendar week.</a:t>
            </a:r>
          </a:p>
          <a:p>
            <a:pPr marL="285750" indent="-285750">
              <a:buClr>
                <a:srgbClr val="FFC000"/>
              </a:buClr>
              <a:buFont typeface="Arial" panose="020B0604020202020204" pitchFamily="34" charset="0"/>
              <a:buChar char="•"/>
            </a:pPr>
            <a:r>
              <a:rPr lang="en-US" sz="2200" dirty="0"/>
              <a:t>The total amount of UC benefits that they may receive during the benefit year is called the "maximum benefit amount" and is dependent on the number of credit weeks in their base year. </a:t>
            </a:r>
          </a:p>
          <a:p>
            <a:pPr marL="285750" indent="-285750">
              <a:buClr>
                <a:srgbClr val="FFC000"/>
              </a:buClr>
              <a:buFont typeface="Arial" panose="020B0604020202020204" pitchFamily="34" charset="0"/>
              <a:buChar char="•"/>
            </a:pPr>
            <a:r>
              <a:rPr lang="en-US" sz="2200" dirty="0"/>
              <a:t>If they have at least 18 credit weeks, their maximum benefit amount is the amount corresponding to the number of credit weeks during their base year, multiplied by their weekly benefit rate. </a:t>
            </a:r>
          </a:p>
          <a:p>
            <a:pPr marL="285750" indent="-285750">
              <a:buClr>
                <a:srgbClr val="FFC000"/>
              </a:buClr>
              <a:buFont typeface="Arial" panose="020B0604020202020204" pitchFamily="34" charset="0"/>
              <a:buChar char="•"/>
            </a:pPr>
            <a:r>
              <a:rPr lang="en-US" sz="2200" dirty="0"/>
              <a:t>However, their maximum benefit amount may not exceed 26 times your weekly benefit rate. They are not eligible to receive benefits if they have fewer than 18 credit weeks in the base year.</a:t>
            </a:r>
          </a:p>
        </p:txBody>
      </p:sp>
    </p:spTree>
    <p:extLst>
      <p:ext uri="{BB962C8B-B14F-4D97-AF65-F5344CB8AC3E}">
        <p14:creationId xmlns:p14="http://schemas.microsoft.com/office/powerpoint/2010/main" val="27277528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6E9E4A6-B976-48A7-B046-969934FD892F}"/>
              </a:ext>
            </a:extLst>
          </p:cNvPr>
          <p:cNvSpPr>
            <a:spLocks noGrp="1"/>
          </p:cNvSpPr>
          <p:nvPr>
            <p:ph type="body" sz="quarter" idx="16"/>
          </p:nvPr>
        </p:nvSpPr>
        <p:spPr/>
        <p:txBody>
          <a:bodyPr/>
          <a:lstStyle/>
          <a:p>
            <a:r>
              <a:rPr lang="en-US" dirty="0"/>
              <a:t>Financial Eligibility – Credit Weeks</a:t>
            </a:r>
          </a:p>
        </p:txBody>
      </p:sp>
      <p:sp>
        <p:nvSpPr>
          <p:cNvPr id="4" name="Title 3">
            <a:extLst>
              <a:ext uri="{FF2B5EF4-FFF2-40B4-BE49-F238E27FC236}">
                <a16:creationId xmlns:a16="http://schemas.microsoft.com/office/drawing/2014/main" id="{B865F4CE-295F-4F6A-B7CD-8F503A68D02B}"/>
              </a:ext>
            </a:extLst>
          </p:cNvPr>
          <p:cNvSpPr>
            <a:spLocks noGrp="1"/>
          </p:cNvSpPr>
          <p:nvPr>
            <p:ph type="title"/>
          </p:nvPr>
        </p:nvSpPr>
        <p:spPr/>
        <p:txBody>
          <a:bodyPr/>
          <a:lstStyle/>
          <a:p>
            <a:r>
              <a:rPr lang="en-US" dirty="0"/>
              <a:t>Uc eligibility requirements (continued)</a:t>
            </a:r>
          </a:p>
        </p:txBody>
      </p:sp>
      <p:sp>
        <p:nvSpPr>
          <p:cNvPr id="5" name="Rectangle 4">
            <a:extLst>
              <a:ext uri="{FF2B5EF4-FFF2-40B4-BE49-F238E27FC236}">
                <a16:creationId xmlns:a16="http://schemas.microsoft.com/office/drawing/2014/main" id="{0161845A-F341-49B1-AFD0-7087700FB7CC}"/>
              </a:ext>
            </a:extLst>
          </p:cNvPr>
          <p:cNvSpPr/>
          <p:nvPr/>
        </p:nvSpPr>
        <p:spPr>
          <a:xfrm>
            <a:off x="518678" y="1985827"/>
            <a:ext cx="10179802" cy="4154984"/>
          </a:xfrm>
          <a:prstGeom prst="rect">
            <a:avLst/>
          </a:prstGeom>
        </p:spPr>
        <p:txBody>
          <a:bodyPr wrap="square">
            <a:spAutoFit/>
          </a:bodyPr>
          <a:lstStyle/>
          <a:p>
            <a:pPr marL="285750" indent="-285750">
              <a:buClr>
                <a:srgbClr val="FFC000"/>
              </a:buClr>
              <a:buFont typeface="Arial" panose="020B0604020202020204" pitchFamily="34" charset="0"/>
              <a:buChar char="•"/>
            </a:pPr>
            <a:r>
              <a:rPr lang="en-US" sz="2400" dirty="0"/>
              <a:t>Individuals who do not meet wage and credit week requirements due to a work-related injury, may request a redetermination using an alternate base year. </a:t>
            </a:r>
          </a:p>
          <a:p>
            <a:pPr marL="285750" indent="-285750">
              <a:buClr>
                <a:srgbClr val="FFC000"/>
              </a:buClr>
              <a:buFont typeface="Arial" panose="020B0604020202020204" pitchFamily="34" charset="0"/>
              <a:buChar char="•"/>
            </a:pPr>
            <a:r>
              <a:rPr lang="en-US" sz="2400" dirty="0"/>
              <a:t>This alternate base year consists of the four completed calendar quarters immediately preceding the date of the work-related injury. For the alternate base year rules to apply, the work-related injury must be compensable under the Workers' Compensation Act. </a:t>
            </a:r>
          </a:p>
          <a:p>
            <a:pPr marL="285750" indent="-285750">
              <a:buClr>
                <a:srgbClr val="FFC000"/>
              </a:buClr>
              <a:buFont typeface="Arial" panose="020B0604020202020204" pitchFamily="34" charset="0"/>
              <a:buChar char="•"/>
            </a:pPr>
            <a:r>
              <a:rPr lang="en-US" sz="2400" dirty="0"/>
              <a:t>If they receive a Notice of Financial Determination indicating that they are ineligible for benefits and they want a calculation using the alternate base year rules, they must file a timely appeal from the determination and request a redetermination from the UC service center.</a:t>
            </a:r>
          </a:p>
        </p:txBody>
      </p:sp>
    </p:spTree>
    <p:extLst>
      <p:ext uri="{BB962C8B-B14F-4D97-AF65-F5344CB8AC3E}">
        <p14:creationId xmlns:p14="http://schemas.microsoft.com/office/powerpoint/2010/main" val="39841207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C685437-F6C6-4173-8449-362D47BACB8A}"/>
              </a:ext>
            </a:extLst>
          </p:cNvPr>
          <p:cNvSpPr>
            <a:spLocks noGrp="1"/>
          </p:cNvSpPr>
          <p:nvPr>
            <p:ph type="body" sz="quarter" idx="16"/>
          </p:nvPr>
        </p:nvSpPr>
        <p:spPr/>
        <p:txBody>
          <a:bodyPr/>
          <a:lstStyle/>
          <a:p>
            <a:r>
              <a:rPr lang="en-US" dirty="0"/>
              <a:t>Able and Available</a:t>
            </a:r>
          </a:p>
        </p:txBody>
      </p:sp>
      <p:sp>
        <p:nvSpPr>
          <p:cNvPr id="4" name="Title 3">
            <a:extLst>
              <a:ext uri="{FF2B5EF4-FFF2-40B4-BE49-F238E27FC236}">
                <a16:creationId xmlns:a16="http://schemas.microsoft.com/office/drawing/2014/main" id="{5ED17A6D-3169-40C8-9A91-A1276FD6AA77}"/>
              </a:ext>
            </a:extLst>
          </p:cNvPr>
          <p:cNvSpPr>
            <a:spLocks noGrp="1"/>
          </p:cNvSpPr>
          <p:nvPr>
            <p:ph type="title"/>
          </p:nvPr>
        </p:nvSpPr>
        <p:spPr/>
        <p:txBody>
          <a:bodyPr/>
          <a:lstStyle/>
          <a:p>
            <a:r>
              <a:rPr lang="en-US" dirty="0"/>
              <a:t>UC eligibility requirements (continued)</a:t>
            </a:r>
          </a:p>
        </p:txBody>
      </p:sp>
      <p:sp>
        <p:nvSpPr>
          <p:cNvPr id="5" name="Rectangle 4">
            <a:extLst>
              <a:ext uri="{FF2B5EF4-FFF2-40B4-BE49-F238E27FC236}">
                <a16:creationId xmlns:a16="http://schemas.microsoft.com/office/drawing/2014/main" id="{152AFD49-0F02-4E60-9AFC-C51957ED774B}"/>
              </a:ext>
            </a:extLst>
          </p:cNvPr>
          <p:cNvSpPr/>
          <p:nvPr/>
        </p:nvSpPr>
        <p:spPr>
          <a:xfrm>
            <a:off x="518678" y="2005762"/>
            <a:ext cx="9868906" cy="4401205"/>
          </a:xfrm>
          <a:prstGeom prst="rect">
            <a:avLst/>
          </a:prstGeom>
        </p:spPr>
        <p:txBody>
          <a:bodyPr wrap="square">
            <a:spAutoFit/>
          </a:bodyPr>
          <a:lstStyle/>
          <a:p>
            <a:pPr marL="457200" indent="-457200">
              <a:buClr>
                <a:srgbClr val="FFC000"/>
              </a:buClr>
              <a:buFont typeface="Arial" panose="020B0604020202020204" pitchFamily="34" charset="0"/>
              <a:buChar char="•"/>
            </a:pPr>
            <a:r>
              <a:rPr lang="en-US" sz="2800" dirty="0"/>
              <a:t>Individuals must remain Able for work and Available for work (A&amp;A) to accept some form of employment during the pandemic, even if not in their customary occupation. </a:t>
            </a:r>
          </a:p>
          <a:p>
            <a:pPr marL="457200" indent="-457200">
              <a:buClr>
                <a:srgbClr val="FFC000"/>
              </a:buClr>
              <a:buFont typeface="Arial" panose="020B0604020202020204" pitchFamily="34" charset="0"/>
              <a:buChar char="•"/>
            </a:pPr>
            <a:r>
              <a:rPr lang="en-US" sz="2800" dirty="0"/>
              <a:t>Therefore, being in quarantine alone, is not a reason to determine a person as not being A&amp;A. If employment could theoretically be accepted, such as work-from-home opportunities, then the person remains able and available for work. </a:t>
            </a:r>
          </a:p>
          <a:p>
            <a:pPr marL="457200" indent="-457200">
              <a:buClr>
                <a:srgbClr val="FFC000"/>
              </a:buClr>
              <a:buFont typeface="Arial" panose="020B0604020202020204" pitchFamily="34" charset="0"/>
              <a:buChar char="•"/>
            </a:pPr>
            <a:r>
              <a:rPr lang="en-US" sz="2800" dirty="0"/>
              <a:t>Our interpretation of Able and Available will be very liberal for this time period.</a:t>
            </a:r>
          </a:p>
        </p:txBody>
      </p:sp>
    </p:spTree>
    <p:extLst>
      <p:ext uri="{BB962C8B-B14F-4D97-AF65-F5344CB8AC3E}">
        <p14:creationId xmlns:p14="http://schemas.microsoft.com/office/powerpoint/2010/main" val="856663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B8B1FD-3DF2-435E-8E88-B7B63F4EF932}"/>
              </a:ext>
            </a:extLst>
          </p:cNvPr>
          <p:cNvSpPr>
            <a:spLocks noGrp="1"/>
          </p:cNvSpPr>
          <p:nvPr>
            <p:ph type="title"/>
          </p:nvPr>
        </p:nvSpPr>
        <p:spPr>
          <a:xfrm>
            <a:off x="2579906" y="-362309"/>
            <a:ext cx="7831191" cy="1789855"/>
          </a:xfrm>
        </p:spPr>
        <p:txBody>
          <a:bodyPr>
            <a:normAutofit/>
          </a:bodyPr>
          <a:lstStyle/>
          <a:p>
            <a:r>
              <a:rPr lang="en-US" sz="4400" dirty="0"/>
              <a:t>The goal of this training</a:t>
            </a:r>
          </a:p>
        </p:txBody>
      </p:sp>
      <p:sp>
        <p:nvSpPr>
          <p:cNvPr id="6" name="Text Placeholder 5">
            <a:extLst>
              <a:ext uri="{FF2B5EF4-FFF2-40B4-BE49-F238E27FC236}">
                <a16:creationId xmlns:a16="http://schemas.microsoft.com/office/drawing/2014/main" id="{D34A3E3F-7D27-4934-B1ED-A3E8868D31EB}"/>
              </a:ext>
            </a:extLst>
          </p:cNvPr>
          <p:cNvSpPr>
            <a:spLocks noGrp="1"/>
          </p:cNvSpPr>
          <p:nvPr>
            <p:ph type="body" idx="1"/>
          </p:nvPr>
        </p:nvSpPr>
        <p:spPr>
          <a:xfrm>
            <a:off x="1276331" y="1637732"/>
            <a:ext cx="9134766" cy="4883647"/>
          </a:xfrm>
        </p:spPr>
        <p:txBody>
          <a:bodyPr>
            <a:normAutofit/>
          </a:bodyPr>
          <a:lstStyle/>
          <a:p>
            <a:pPr marL="342900" indent="-342900">
              <a:buFont typeface="Arial" panose="020B0604020202020204" pitchFamily="34" charset="0"/>
              <a:buChar char="•"/>
            </a:pPr>
            <a:r>
              <a:rPr lang="en-US" sz="4000" dirty="0"/>
              <a:t>To provide a general understanding on Unemployment Compensation and how it works.</a:t>
            </a:r>
          </a:p>
          <a:p>
            <a:pPr marL="342900" indent="-342900">
              <a:buFont typeface="Arial" panose="020B0604020202020204" pitchFamily="34" charset="0"/>
              <a:buChar char="•"/>
            </a:pPr>
            <a:r>
              <a:rPr lang="en-US" sz="4000" dirty="0"/>
              <a:t>To review the Federal Programs offered through the CARES Act.</a:t>
            </a:r>
          </a:p>
          <a:p>
            <a:pPr marL="342900" indent="-342900">
              <a:buFont typeface="Arial" panose="020B0604020202020204" pitchFamily="34" charset="0"/>
              <a:buChar char="•"/>
            </a:pPr>
            <a:r>
              <a:rPr lang="en-US" sz="4000" dirty="0"/>
              <a:t>To assist Claimants with general information on Unemployment Compensation.</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25242125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A54E1A-E5A0-4573-A92F-5F9A871C8B6F}"/>
              </a:ext>
            </a:extLst>
          </p:cNvPr>
          <p:cNvSpPr>
            <a:spLocks noGrp="1"/>
          </p:cNvSpPr>
          <p:nvPr>
            <p:ph type="body" sz="quarter" idx="16"/>
          </p:nvPr>
        </p:nvSpPr>
        <p:spPr/>
        <p:txBody>
          <a:bodyPr/>
          <a:lstStyle/>
          <a:p>
            <a:r>
              <a:rPr lang="en-US" dirty="0"/>
              <a:t>Reason for Separation</a:t>
            </a:r>
          </a:p>
        </p:txBody>
      </p:sp>
      <p:sp>
        <p:nvSpPr>
          <p:cNvPr id="4" name="Title 3">
            <a:extLst>
              <a:ext uri="{FF2B5EF4-FFF2-40B4-BE49-F238E27FC236}">
                <a16:creationId xmlns:a16="http://schemas.microsoft.com/office/drawing/2014/main" id="{C5CF738B-540E-4E32-8749-B2B793CEC639}"/>
              </a:ext>
            </a:extLst>
          </p:cNvPr>
          <p:cNvSpPr>
            <a:spLocks noGrp="1"/>
          </p:cNvSpPr>
          <p:nvPr>
            <p:ph type="title"/>
          </p:nvPr>
        </p:nvSpPr>
        <p:spPr/>
        <p:txBody>
          <a:bodyPr/>
          <a:lstStyle/>
          <a:p>
            <a:r>
              <a:rPr lang="en-US" dirty="0"/>
              <a:t>Uc Eligibility requirements (continued)</a:t>
            </a:r>
          </a:p>
        </p:txBody>
      </p:sp>
      <p:sp>
        <p:nvSpPr>
          <p:cNvPr id="5" name="Content Placeholder 2">
            <a:extLst>
              <a:ext uri="{FF2B5EF4-FFF2-40B4-BE49-F238E27FC236}">
                <a16:creationId xmlns:a16="http://schemas.microsoft.com/office/drawing/2014/main" id="{222DB901-BBD0-4C16-A8CB-775C660CFF83}"/>
              </a:ext>
            </a:extLst>
          </p:cNvPr>
          <p:cNvSpPr txBox="1">
            <a:spLocks/>
          </p:cNvSpPr>
          <p:nvPr/>
        </p:nvSpPr>
        <p:spPr bwMode="auto">
          <a:xfrm>
            <a:off x="457200" y="1682496"/>
            <a:ext cx="10131552" cy="471830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lnSpcReduction="10000"/>
          </a:bodyPr>
          <a:lstStyle/>
          <a:p>
            <a:pPr marL="285750" indent="-285750">
              <a:buClr>
                <a:srgbClr val="FFC000"/>
              </a:buClr>
              <a:buFont typeface="Arial" panose="020B0604020202020204" pitchFamily="34" charset="0"/>
              <a:buChar char="•"/>
            </a:pPr>
            <a:r>
              <a:rPr lang="en-US" sz="2800" dirty="0"/>
              <a:t>The claimant must have a qualifying separation from their last employer. Most commonly, if they were discharged or quit their employment, these types of issues must be reviewed by the department, who will determine their eligibility based on their separation as it relates to Pennsylvania UC Law. Once the review is completed, a determination will be mailed to the claimant informing them of our decision. </a:t>
            </a:r>
          </a:p>
          <a:p>
            <a:pPr marL="285750" indent="-285750">
              <a:buClr>
                <a:srgbClr val="FFC000"/>
              </a:buClr>
              <a:buFont typeface="Arial" panose="020B0604020202020204" pitchFamily="34" charset="0"/>
              <a:buChar char="•"/>
            </a:pPr>
            <a:r>
              <a:rPr lang="en-US" sz="2800" dirty="0"/>
              <a:t>The determination process can take up to 6 weeks, and claimants are instructed to continue filing their biweekly claims timely while waiting for the determination in the mail. If the claimant is found eligible based on the separation issue, pended weeks will be released for payment the date the determination is made.</a:t>
            </a:r>
          </a:p>
        </p:txBody>
      </p:sp>
    </p:spTree>
    <p:extLst>
      <p:ext uri="{BB962C8B-B14F-4D97-AF65-F5344CB8AC3E}">
        <p14:creationId xmlns:p14="http://schemas.microsoft.com/office/powerpoint/2010/main" val="4105347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A54E1A-E5A0-4573-A92F-5F9A871C8B6F}"/>
              </a:ext>
            </a:extLst>
          </p:cNvPr>
          <p:cNvSpPr>
            <a:spLocks noGrp="1"/>
          </p:cNvSpPr>
          <p:nvPr>
            <p:ph type="body" sz="quarter" idx="16"/>
          </p:nvPr>
        </p:nvSpPr>
        <p:spPr/>
        <p:txBody>
          <a:bodyPr/>
          <a:lstStyle/>
          <a:p>
            <a:r>
              <a:rPr lang="en-US" dirty="0"/>
              <a:t>Reason for Separation</a:t>
            </a:r>
          </a:p>
        </p:txBody>
      </p:sp>
      <p:sp>
        <p:nvSpPr>
          <p:cNvPr id="4" name="Title 3">
            <a:extLst>
              <a:ext uri="{FF2B5EF4-FFF2-40B4-BE49-F238E27FC236}">
                <a16:creationId xmlns:a16="http://schemas.microsoft.com/office/drawing/2014/main" id="{C5CF738B-540E-4E32-8749-B2B793CEC639}"/>
              </a:ext>
            </a:extLst>
          </p:cNvPr>
          <p:cNvSpPr>
            <a:spLocks noGrp="1"/>
          </p:cNvSpPr>
          <p:nvPr>
            <p:ph type="title"/>
          </p:nvPr>
        </p:nvSpPr>
        <p:spPr/>
        <p:txBody>
          <a:bodyPr/>
          <a:lstStyle/>
          <a:p>
            <a:r>
              <a:rPr lang="en-US" dirty="0"/>
              <a:t>Uc Eligibility requirements (continued)</a:t>
            </a:r>
          </a:p>
        </p:txBody>
      </p:sp>
      <p:sp>
        <p:nvSpPr>
          <p:cNvPr id="5" name="Content Placeholder 2">
            <a:extLst>
              <a:ext uri="{FF2B5EF4-FFF2-40B4-BE49-F238E27FC236}">
                <a16:creationId xmlns:a16="http://schemas.microsoft.com/office/drawing/2014/main" id="{222DB901-BBD0-4C16-A8CB-775C660CFF83}"/>
              </a:ext>
            </a:extLst>
          </p:cNvPr>
          <p:cNvSpPr txBox="1">
            <a:spLocks/>
          </p:cNvSpPr>
          <p:nvPr/>
        </p:nvSpPr>
        <p:spPr bwMode="auto">
          <a:xfrm>
            <a:off x="457200" y="1682496"/>
            <a:ext cx="10131552" cy="471830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lnSpcReduction="10000"/>
          </a:bodyPr>
          <a:lstStyle/>
          <a:p>
            <a:pPr marL="285750" indent="-285750">
              <a:buClr>
                <a:srgbClr val="FFC000"/>
              </a:buClr>
              <a:buFont typeface="Arial" panose="020B0604020202020204" pitchFamily="34" charset="0"/>
              <a:buChar char="•"/>
            </a:pPr>
            <a:r>
              <a:rPr lang="en-US" sz="2800" dirty="0"/>
              <a:t>A “Lack of Work” due to the closure of their employer (permanent or temporary) is not considered a discharge or quit from employment.</a:t>
            </a:r>
          </a:p>
          <a:p>
            <a:pPr marL="285750" indent="-285750">
              <a:buClr>
                <a:srgbClr val="FFC000"/>
              </a:buClr>
              <a:buFont typeface="Arial" panose="020B0604020202020204" pitchFamily="34" charset="0"/>
              <a:buChar char="•"/>
            </a:pPr>
            <a:r>
              <a:rPr lang="en-US" sz="2800" kern="0" dirty="0">
                <a:cs typeface="Arial" charset="0"/>
              </a:rPr>
              <a:t>Any determinations issued by the UC Service Center can be appealed if the claimant disagrees. Appeals must be filed within 15 calendar days of the mailing date shown on the UC Service Center determination. </a:t>
            </a:r>
          </a:p>
          <a:p>
            <a:pPr marL="285750" indent="-285750">
              <a:buClr>
                <a:srgbClr val="FFC000"/>
              </a:buClr>
              <a:buFont typeface="Arial" panose="020B0604020202020204" pitchFamily="34" charset="0"/>
              <a:buChar char="•"/>
            </a:pPr>
            <a:r>
              <a:rPr lang="en-US" sz="2800" kern="0" dirty="0">
                <a:cs typeface="Arial" charset="0"/>
              </a:rPr>
              <a:t>The claimant is advised to carefully review any determination for accuracy and for the “last day to appeal” date listed. </a:t>
            </a:r>
            <a:r>
              <a:rPr lang="en-US" sz="2800" dirty="0"/>
              <a:t>Due to the current volume of applications, we will be flexible with appeal deadlines.</a:t>
            </a:r>
            <a:endParaRPr lang="en-US" sz="2800" kern="0" dirty="0">
              <a:cs typeface="Arial" charset="0"/>
            </a:endParaRPr>
          </a:p>
          <a:p>
            <a:pPr marL="285750" indent="-285750">
              <a:buClr>
                <a:srgbClr val="FFC000"/>
              </a:buClr>
              <a:buFont typeface="Arial" panose="020B0604020202020204" pitchFamily="34" charset="0"/>
              <a:buChar char="•"/>
            </a:pPr>
            <a:endParaRPr lang="en-US" sz="2800" dirty="0"/>
          </a:p>
        </p:txBody>
      </p:sp>
    </p:spTree>
    <p:extLst>
      <p:ext uri="{BB962C8B-B14F-4D97-AF65-F5344CB8AC3E}">
        <p14:creationId xmlns:p14="http://schemas.microsoft.com/office/powerpoint/2010/main" val="29044926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A54E1A-E5A0-4573-A92F-5F9A871C8B6F}"/>
              </a:ext>
            </a:extLst>
          </p:cNvPr>
          <p:cNvSpPr>
            <a:spLocks noGrp="1"/>
          </p:cNvSpPr>
          <p:nvPr>
            <p:ph type="body" sz="quarter" idx="16"/>
          </p:nvPr>
        </p:nvSpPr>
        <p:spPr/>
        <p:txBody>
          <a:bodyPr/>
          <a:lstStyle/>
          <a:p>
            <a:r>
              <a:rPr lang="en-US" dirty="0"/>
              <a:t>Alien Verification</a:t>
            </a:r>
          </a:p>
        </p:txBody>
      </p:sp>
      <p:sp>
        <p:nvSpPr>
          <p:cNvPr id="4" name="Title 3">
            <a:extLst>
              <a:ext uri="{FF2B5EF4-FFF2-40B4-BE49-F238E27FC236}">
                <a16:creationId xmlns:a16="http://schemas.microsoft.com/office/drawing/2014/main" id="{C5CF738B-540E-4E32-8749-B2B793CEC639}"/>
              </a:ext>
            </a:extLst>
          </p:cNvPr>
          <p:cNvSpPr>
            <a:spLocks noGrp="1"/>
          </p:cNvSpPr>
          <p:nvPr>
            <p:ph type="title"/>
          </p:nvPr>
        </p:nvSpPr>
        <p:spPr/>
        <p:txBody>
          <a:bodyPr/>
          <a:lstStyle/>
          <a:p>
            <a:r>
              <a:rPr lang="en-US" dirty="0"/>
              <a:t>Uc Eligibility requirements (continued)</a:t>
            </a:r>
          </a:p>
        </p:txBody>
      </p:sp>
      <p:sp>
        <p:nvSpPr>
          <p:cNvPr id="5" name="Content Placeholder 2">
            <a:extLst>
              <a:ext uri="{FF2B5EF4-FFF2-40B4-BE49-F238E27FC236}">
                <a16:creationId xmlns:a16="http://schemas.microsoft.com/office/drawing/2014/main" id="{222DB901-BBD0-4C16-A8CB-775C660CFF83}"/>
              </a:ext>
            </a:extLst>
          </p:cNvPr>
          <p:cNvSpPr txBox="1">
            <a:spLocks/>
          </p:cNvSpPr>
          <p:nvPr/>
        </p:nvSpPr>
        <p:spPr bwMode="auto">
          <a:xfrm>
            <a:off x="680720" y="2005762"/>
            <a:ext cx="10131552" cy="436270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marL="457200" indent="-457200">
              <a:buClr>
                <a:srgbClr val="FFC000"/>
              </a:buClr>
              <a:buFont typeface="Arial" panose="020B0604020202020204" pitchFamily="34" charset="0"/>
              <a:buChar char="•"/>
            </a:pPr>
            <a:r>
              <a:rPr lang="en-US" sz="2800" dirty="0"/>
              <a:t>If the claimant is not a U.S citizen or U.S. national, they will be required to enter their alien registration number, including the date they were first authorized to work in the U.S. as well as the authorization expiration date, when opening a brand new claim.</a:t>
            </a:r>
          </a:p>
          <a:p>
            <a:pPr marL="457200" indent="-457200">
              <a:buClr>
                <a:srgbClr val="FFC000"/>
              </a:buClr>
              <a:buFont typeface="Arial" panose="020B0604020202020204" pitchFamily="34" charset="0"/>
              <a:buChar char="•"/>
            </a:pPr>
            <a:endParaRPr lang="en-US" sz="2800" dirty="0"/>
          </a:p>
          <a:p>
            <a:pPr marL="457200" indent="-457200">
              <a:buClr>
                <a:srgbClr val="FFC000"/>
              </a:buClr>
              <a:buFont typeface="Arial" panose="020B0604020202020204" pitchFamily="34" charset="0"/>
              <a:buChar char="•"/>
            </a:pPr>
            <a:r>
              <a:rPr lang="en-US" sz="2800" dirty="0"/>
              <a:t>They must also provide us a copy, </a:t>
            </a:r>
            <a:r>
              <a:rPr lang="en-US" sz="2800" u="sng" dirty="0"/>
              <a:t>both front and back</a:t>
            </a:r>
            <a:r>
              <a:rPr lang="en-US" sz="2800" dirty="0"/>
              <a:t>, of their social security card </a:t>
            </a:r>
            <a:r>
              <a:rPr lang="en-US" sz="2800" u="sng" dirty="0"/>
              <a:t>and</a:t>
            </a:r>
            <a:r>
              <a:rPr lang="en-US" sz="2800" dirty="0"/>
              <a:t> their current work authorization documents. A claimant can be advised to send an legible copy of the documents to one of our call centers or email to </a:t>
            </a:r>
            <a:r>
              <a:rPr lang="en-US" sz="2800" dirty="0">
                <a:hlinkClick r:id="rId2"/>
              </a:rPr>
              <a:t>greencard@pa.gov</a:t>
            </a:r>
            <a:r>
              <a:rPr lang="en-US" sz="2800" dirty="0"/>
              <a:t>. </a:t>
            </a:r>
          </a:p>
          <a:p>
            <a:pPr marL="285750" indent="-285750">
              <a:buClr>
                <a:srgbClr val="FFC000"/>
              </a:buClr>
              <a:buFont typeface="Arial" panose="020B0604020202020204" pitchFamily="34" charset="0"/>
              <a:buChar char="•"/>
            </a:pPr>
            <a:endParaRPr lang="en-US" sz="2800" dirty="0"/>
          </a:p>
        </p:txBody>
      </p:sp>
    </p:spTree>
    <p:extLst>
      <p:ext uri="{BB962C8B-B14F-4D97-AF65-F5344CB8AC3E}">
        <p14:creationId xmlns:p14="http://schemas.microsoft.com/office/powerpoint/2010/main" val="26372084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A54E1A-E5A0-4573-A92F-5F9A871C8B6F}"/>
              </a:ext>
            </a:extLst>
          </p:cNvPr>
          <p:cNvSpPr>
            <a:spLocks noGrp="1"/>
          </p:cNvSpPr>
          <p:nvPr>
            <p:ph type="body" sz="quarter" idx="16"/>
          </p:nvPr>
        </p:nvSpPr>
        <p:spPr/>
        <p:txBody>
          <a:bodyPr/>
          <a:lstStyle/>
          <a:p>
            <a:r>
              <a:rPr lang="en-US" dirty="0"/>
              <a:t>Ex-Military</a:t>
            </a:r>
          </a:p>
        </p:txBody>
      </p:sp>
      <p:sp>
        <p:nvSpPr>
          <p:cNvPr id="4" name="Title 3">
            <a:extLst>
              <a:ext uri="{FF2B5EF4-FFF2-40B4-BE49-F238E27FC236}">
                <a16:creationId xmlns:a16="http://schemas.microsoft.com/office/drawing/2014/main" id="{C5CF738B-540E-4E32-8749-B2B793CEC639}"/>
              </a:ext>
            </a:extLst>
          </p:cNvPr>
          <p:cNvSpPr>
            <a:spLocks noGrp="1"/>
          </p:cNvSpPr>
          <p:nvPr>
            <p:ph type="title"/>
          </p:nvPr>
        </p:nvSpPr>
        <p:spPr/>
        <p:txBody>
          <a:bodyPr/>
          <a:lstStyle/>
          <a:p>
            <a:r>
              <a:rPr lang="en-US" dirty="0"/>
              <a:t>Uc Eligibility requirements (continued)</a:t>
            </a:r>
          </a:p>
        </p:txBody>
      </p:sp>
      <p:sp>
        <p:nvSpPr>
          <p:cNvPr id="5" name="Content Placeholder 2">
            <a:extLst>
              <a:ext uri="{FF2B5EF4-FFF2-40B4-BE49-F238E27FC236}">
                <a16:creationId xmlns:a16="http://schemas.microsoft.com/office/drawing/2014/main" id="{222DB901-BBD0-4C16-A8CB-775C660CFF83}"/>
              </a:ext>
            </a:extLst>
          </p:cNvPr>
          <p:cNvSpPr txBox="1">
            <a:spLocks/>
          </p:cNvSpPr>
          <p:nvPr/>
        </p:nvSpPr>
        <p:spPr bwMode="auto">
          <a:xfrm>
            <a:off x="457200" y="1682496"/>
            <a:ext cx="10131552" cy="471830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fontScale="92500"/>
          </a:bodyPr>
          <a:lstStyle/>
          <a:p>
            <a:pPr marL="457200" indent="-457200">
              <a:buClr>
                <a:srgbClr val="FFC000"/>
              </a:buClr>
              <a:buFont typeface="Arial" panose="020B0604020202020204" pitchFamily="34" charset="0"/>
              <a:buChar char="•"/>
            </a:pPr>
            <a:r>
              <a:rPr lang="en-US" sz="2800" kern="0" dirty="0">
                <a:solidFill>
                  <a:srgbClr val="000000"/>
                </a:solidFill>
              </a:rPr>
              <a:t>Those recently completing military service can be advised to </a:t>
            </a:r>
            <a:r>
              <a:rPr lang="en-US" sz="2800" u="sng" kern="0" dirty="0">
                <a:solidFill>
                  <a:srgbClr val="000000"/>
                </a:solidFill>
              </a:rPr>
              <a:t>mail, fax or email a copy</a:t>
            </a:r>
            <a:r>
              <a:rPr lang="en-US" sz="2800" kern="0" dirty="0">
                <a:solidFill>
                  <a:srgbClr val="000000"/>
                </a:solidFill>
              </a:rPr>
              <a:t> of their DD-214 Member 4 form (confirms the reason of separation, which must be honorable) </a:t>
            </a:r>
            <a:r>
              <a:rPr lang="en-US" sz="2800" u="sng" kern="0" dirty="0">
                <a:solidFill>
                  <a:srgbClr val="000000"/>
                </a:solidFill>
              </a:rPr>
              <a:t>to the following address</a:t>
            </a:r>
            <a:r>
              <a:rPr lang="en-US" sz="2800" kern="0" dirty="0">
                <a:solidFill>
                  <a:srgbClr val="000000"/>
                </a:solidFill>
              </a:rPr>
              <a:t>:</a:t>
            </a:r>
            <a:r>
              <a:rPr lang="en-US" sz="3600" kern="0" dirty="0">
                <a:cs typeface="Arial" charset="0"/>
              </a:rPr>
              <a:t> </a:t>
            </a:r>
          </a:p>
          <a:p>
            <a:pPr marL="342900" lvl="0" indent="-342900" eaLnBrk="0" hangingPunct="0">
              <a:spcBef>
                <a:spcPct val="20000"/>
              </a:spcBef>
            </a:pPr>
            <a:endParaRPr lang="en-US" sz="2800" kern="0" dirty="0">
              <a:solidFill>
                <a:srgbClr val="000000"/>
              </a:solidFill>
            </a:endParaRPr>
          </a:p>
          <a:p>
            <a:pPr marL="342900" lvl="0" indent="-342900" algn="ctr" eaLnBrk="0" hangingPunct="0">
              <a:spcBef>
                <a:spcPct val="20000"/>
              </a:spcBef>
            </a:pPr>
            <a:r>
              <a:rPr lang="en-US" sz="2800" kern="0" dirty="0">
                <a:solidFill>
                  <a:srgbClr val="000000"/>
                </a:solidFill>
              </a:rPr>
              <a:t>Federal Programs Unit</a:t>
            </a:r>
          </a:p>
          <a:p>
            <a:pPr marL="342900" lvl="0" indent="-342900" algn="ctr" eaLnBrk="0" hangingPunct="0">
              <a:spcBef>
                <a:spcPct val="20000"/>
              </a:spcBef>
            </a:pPr>
            <a:r>
              <a:rPr lang="en-US" sz="2800" kern="0" dirty="0">
                <a:solidFill>
                  <a:srgbClr val="000000"/>
                </a:solidFill>
              </a:rPr>
              <a:t> L &amp; I Bldg., Room 604</a:t>
            </a:r>
          </a:p>
          <a:p>
            <a:pPr marL="342900" lvl="0" indent="-342900" algn="ctr" eaLnBrk="0" hangingPunct="0">
              <a:spcBef>
                <a:spcPct val="20000"/>
              </a:spcBef>
            </a:pPr>
            <a:r>
              <a:rPr lang="en-US" sz="2800" kern="0" dirty="0">
                <a:solidFill>
                  <a:srgbClr val="000000"/>
                </a:solidFill>
              </a:rPr>
              <a:t>651 Boas Street</a:t>
            </a:r>
          </a:p>
          <a:p>
            <a:pPr marL="342900" lvl="0" indent="-342900" algn="ctr" eaLnBrk="0" hangingPunct="0">
              <a:spcBef>
                <a:spcPct val="20000"/>
              </a:spcBef>
            </a:pPr>
            <a:r>
              <a:rPr lang="en-US" sz="2800" kern="0" dirty="0">
                <a:solidFill>
                  <a:srgbClr val="000000"/>
                </a:solidFill>
              </a:rPr>
              <a:t>Harrisburg, PA 17121</a:t>
            </a:r>
          </a:p>
          <a:p>
            <a:pPr lvl="0" algn="ctr">
              <a:spcBef>
                <a:spcPct val="20000"/>
              </a:spcBef>
              <a:defRPr/>
            </a:pPr>
            <a:r>
              <a:rPr lang="en-US" sz="2800" kern="0" dirty="0">
                <a:cs typeface="Arial" charset="0"/>
              </a:rPr>
              <a:t>Fax: 717-772-0378</a:t>
            </a:r>
          </a:p>
          <a:p>
            <a:pPr lvl="0" algn="ctr">
              <a:spcBef>
                <a:spcPct val="20000"/>
              </a:spcBef>
              <a:defRPr/>
            </a:pPr>
            <a:r>
              <a:rPr lang="en-US" sz="2800" kern="0" dirty="0">
                <a:cs typeface="Arial" charset="0"/>
              </a:rPr>
              <a:t>Email: </a:t>
            </a:r>
            <a:r>
              <a:rPr lang="en-US" sz="2800" kern="0" dirty="0">
                <a:cs typeface="Arial" charset="0"/>
                <a:hlinkClick r:id="rId2"/>
              </a:rPr>
              <a:t>ra-li-bucb-paipc@pa.gov</a:t>
            </a:r>
            <a:r>
              <a:rPr lang="en-US" sz="2800" kern="0" dirty="0">
                <a:cs typeface="Arial" charset="0"/>
              </a:rPr>
              <a:t> </a:t>
            </a:r>
          </a:p>
          <a:p>
            <a:pPr marL="285750" indent="-285750">
              <a:buClr>
                <a:srgbClr val="FFC000"/>
              </a:buClr>
              <a:buFont typeface="Arial" panose="020B0604020202020204" pitchFamily="34" charset="0"/>
              <a:buChar char="•"/>
            </a:pPr>
            <a:endParaRPr lang="en-US" sz="2800" dirty="0"/>
          </a:p>
        </p:txBody>
      </p:sp>
    </p:spTree>
    <p:extLst>
      <p:ext uri="{BB962C8B-B14F-4D97-AF65-F5344CB8AC3E}">
        <p14:creationId xmlns:p14="http://schemas.microsoft.com/office/powerpoint/2010/main" val="9836640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70A864B-3F01-45B6-955C-5047D3BA646C}"/>
              </a:ext>
            </a:extLst>
          </p:cNvPr>
          <p:cNvSpPr>
            <a:spLocks noGrp="1"/>
          </p:cNvSpPr>
          <p:nvPr>
            <p:ph idx="1"/>
          </p:nvPr>
        </p:nvSpPr>
        <p:spPr>
          <a:xfrm>
            <a:off x="531378" y="2524050"/>
            <a:ext cx="10631203" cy="4008829"/>
          </a:xfrm>
        </p:spPr>
        <p:txBody>
          <a:bodyPr>
            <a:normAutofit fontScale="92500" lnSpcReduction="20000"/>
          </a:bodyPr>
          <a:lstStyle/>
          <a:p>
            <a:pPr lvl="0" algn="ctr" fontAlgn="base">
              <a:lnSpc>
                <a:spcPct val="100000"/>
              </a:lnSpc>
              <a:spcBef>
                <a:spcPts val="24"/>
              </a:spcBef>
              <a:spcAft>
                <a:spcPct val="0"/>
              </a:spcAft>
              <a:buClr>
                <a:srgbClr val="FFC000"/>
              </a:buClr>
              <a:defRPr/>
            </a:pPr>
            <a:endParaRPr lang="en-US" sz="1400" b="1" kern="0" dirty="0">
              <a:cs typeface="Arial" charset="0"/>
            </a:endParaRPr>
          </a:p>
          <a:p>
            <a:pPr marL="457200" lvl="0" indent="-457200" fontAlgn="base">
              <a:lnSpc>
                <a:spcPct val="100000"/>
              </a:lnSpc>
              <a:spcBef>
                <a:spcPts val="24"/>
              </a:spcBef>
              <a:spcAft>
                <a:spcPct val="0"/>
              </a:spcAft>
              <a:buClr>
                <a:srgbClr val="FFC000"/>
              </a:buClr>
              <a:defRPr/>
            </a:pPr>
            <a:endParaRPr lang="en-US" sz="800" kern="0" dirty="0">
              <a:cs typeface="Arial" charset="0"/>
            </a:endParaRPr>
          </a:p>
          <a:p>
            <a:pPr lvl="0" fontAlgn="base">
              <a:lnSpc>
                <a:spcPct val="100000"/>
              </a:lnSpc>
              <a:spcBef>
                <a:spcPts val="24"/>
              </a:spcBef>
              <a:spcAft>
                <a:spcPct val="0"/>
              </a:spcAft>
              <a:buClr>
                <a:srgbClr val="FFC000"/>
              </a:buClr>
              <a:defRPr/>
            </a:pPr>
            <a:r>
              <a:rPr lang="en-US" sz="2800" kern="0" dirty="0">
                <a:cs typeface="Arial" charset="0"/>
              </a:rPr>
              <a:t>After filing an application, </a:t>
            </a:r>
            <a:r>
              <a:rPr lang="en-US" sz="2800" i="1" kern="0" dirty="0">
                <a:cs typeface="Arial" charset="0"/>
              </a:rPr>
              <a:t>in order to actually receive benefits</a:t>
            </a:r>
            <a:r>
              <a:rPr lang="en-US" sz="2800" kern="0" dirty="0">
                <a:cs typeface="Arial" charset="0"/>
              </a:rPr>
              <a:t>, they must claim each week they are unemployed (including their “waiting week”). A </a:t>
            </a:r>
            <a:r>
              <a:rPr lang="en-US" sz="2800" i="1" kern="0" dirty="0">
                <a:cs typeface="Arial" charset="0"/>
              </a:rPr>
              <a:t>claim week </a:t>
            </a:r>
            <a:r>
              <a:rPr lang="en-US" sz="2800" kern="0" dirty="0">
                <a:cs typeface="Arial" charset="0"/>
              </a:rPr>
              <a:t>is a </a:t>
            </a:r>
            <a:r>
              <a:rPr lang="en-US" sz="2800" b="1" kern="0" dirty="0">
                <a:cs typeface="Arial" charset="0"/>
              </a:rPr>
              <a:t>Sunday through Saturday </a:t>
            </a:r>
            <a:r>
              <a:rPr lang="en-US" sz="2800" i="1" kern="0" dirty="0">
                <a:cs typeface="Arial" charset="0"/>
              </a:rPr>
              <a:t>calendar week</a:t>
            </a:r>
            <a:r>
              <a:rPr lang="en-US" sz="2800" kern="0" dirty="0">
                <a:cs typeface="Arial" charset="0"/>
              </a:rPr>
              <a:t>. In most cases they will file for two claim weeks at one time. This </a:t>
            </a:r>
            <a:r>
              <a:rPr lang="en-US" sz="2800" b="1" kern="0" dirty="0">
                <a:cs typeface="Arial" charset="0"/>
              </a:rPr>
              <a:t>biweekly claiming </a:t>
            </a:r>
            <a:r>
              <a:rPr lang="en-US" sz="2800" kern="0" dirty="0">
                <a:cs typeface="Arial" charset="0"/>
              </a:rPr>
              <a:t>must be done </a:t>
            </a:r>
            <a:r>
              <a:rPr lang="en-US" sz="2800" u="sng" kern="0" dirty="0">
                <a:cs typeface="Arial" charset="0"/>
              </a:rPr>
              <a:t>every other week</a:t>
            </a:r>
            <a:r>
              <a:rPr lang="en-US" sz="2800" kern="0" dirty="0">
                <a:cs typeface="Arial" charset="0"/>
              </a:rPr>
              <a:t> for as long as they are not working their normal or full time hours.</a:t>
            </a:r>
          </a:p>
          <a:p>
            <a:pPr lvl="0" fontAlgn="base">
              <a:lnSpc>
                <a:spcPct val="100000"/>
              </a:lnSpc>
              <a:spcBef>
                <a:spcPts val="24"/>
              </a:spcBef>
              <a:spcAft>
                <a:spcPct val="0"/>
              </a:spcAft>
              <a:buClr>
                <a:srgbClr val="FFC000"/>
              </a:buClr>
              <a:defRPr/>
            </a:pPr>
            <a:endParaRPr lang="en-US" sz="2800" kern="0" dirty="0">
              <a:cs typeface="Arial" charset="0"/>
            </a:endParaRPr>
          </a:p>
          <a:p>
            <a:pPr marL="457200" lvl="0" indent="-457200" fontAlgn="base">
              <a:lnSpc>
                <a:spcPct val="100000"/>
              </a:lnSpc>
              <a:spcBef>
                <a:spcPts val="24"/>
              </a:spcBef>
              <a:spcAft>
                <a:spcPct val="0"/>
              </a:spcAft>
              <a:buClr>
                <a:srgbClr val="FFC000"/>
              </a:buClr>
              <a:defRPr/>
            </a:pPr>
            <a:r>
              <a:rPr lang="en-US" sz="2800" b="1" kern="0" dirty="0">
                <a:cs typeface="Arial" charset="0"/>
              </a:rPr>
              <a:t>Note: </a:t>
            </a:r>
            <a:r>
              <a:rPr lang="en-US" sz="2800" kern="0" dirty="0">
                <a:cs typeface="Arial" charset="0"/>
              </a:rPr>
              <a:t>when they file an initial application they will be instructed when to file their first biweekly claim. Please note that after completing a biweekly claim, the system will then automatically inform them of their next filing date. </a:t>
            </a:r>
          </a:p>
        </p:txBody>
      </p:sp>
      <p:sp>
        <p:nvSpPr>
          <p:cNvPr id="6" name="Text Placeholder 5">
            <a:extLst>
              <a:ext uri="{FF2B5EF4-FFF2-40B4-BE49-F238E27FC236}">
                <a16:creationId xmlns:a16="http://schemas.microsoft.com/office/drawing/2014/main" id="{F62AE627-A453-4786-B9D2-CEDB2F95FE08}"/>
              </a:ext>
            </a:extLst>
          </p:cNvPr>
          <p:cNvSpPr>
            <a:spLocks noGrp="1"/>
          </p:cNvSpPr>
          <p:nvPr>
            <p:ph type="body" sz="quarter" idx="13"/>
          </p:nvPr>
        </p:nvSpPr>
        <p:spPr>
          <a:xfrm>
            <a:off x="531378" y="2251587"/>
            <a:ext cx="7342621" cy="608895"/>
          </a:xfrm>
        </p:spPr>
        <p:txBody>
          <a:bodyPr/>
          <a:lstStyle/>
          <a:p>
            <a:r>
              <a:rPr lang="en-US" b="1" dirty="0"/>
              <a:t>How to receive payments</a:t>
            </a:r>
            <a:endParaRPr lang="en-US" dirty="0"/>
          </a:p>
          <a:p>
            <a:endParaRPr lang="en-US" dirty="0"/>
          </a:p>
        </p:txBody>
      </p:sp>
      <p:sp>
        <p:nvSpPr>
          <p:cNvPr id="4" name="Title 3">
            <a:extLst>
              <a:ext uri="{FF2B5EF4-FFF2-40B4-BE49-F238E27FC236}">
                <a16:creationId xmlns:a16="http://schemas.microsoft.com/office/drawing/2014/main" id="{BD5E71F9-A781-4125-AA4A-C5B264926406}"/>
              </a:ext>
            </a:extLst>
          </p:cNvPr>
          <p:cNvSpPr>
            <a:spLocks noGrp="1"/>
          </p:cNvSpPr>
          <p:nvPr>
            <p:ph type="title"/>
          </p:nvPr>
        </p:nvSpPr>
        <p:spPr>
          <a:xfrm>
            <a:off x="531378" y="899789"/>
            <a:ext cx="9380718" cy="1215566"/>
          </a:xfrm>
        </p:spPr>
        <p:txBody>
          <a:bodyPr/>
          <a:lstStyle/>
          <a:p>
            <a:r>
              <a:rPr lang="en-US" kern="0" dirty="0">
                <a:latin typeface="Calibri" pitchFamily="34" charset="0"/>
              </a:rPr>
              <a:t>Filing biweekly claims for benefits</a:t>
            </a:r>
            <a:endParaRPr lang="en-US" dirty="0"/>
          </a:p>
        </p:txBody>
      </p:sp>
    </p:spTree>
    <p:extLst>
      <p:ext uri="{BB962C8B-B14F-4D97-AF65-F5344CB8AC3E}">
        <p14:creationId xmlns:p14="http://schemas.microsoft.com/office/powerpoint/2010/main" val="41663248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70A864B-3F01-45B6-955C-5047D3BA646C}"/>
              </a:ext>
            </a:extLst>
          </p:cNvPr>
          <p:cNvSpPr>
            <a:spLocks noGrp="1"/>
          </p:cNvSpPr>
          <p:nvPr>
            <p:ph idx="1"/>
          </p:nvPr>
        </p:nvSpPr>
        <p:spPr>
          <a:xfrm>
            <a:off x="531378" y="2860482"/>
            <a:ext cx="10631203" cy="3631140"/>
          </a:xfrm>
        </p:spPr>
        <p:txBody>
          <a:bodyPr>
            <a:normAutofit lnSpcReduction="10000"/>
          </a:bodyPr>
          <a:lstStyle/>
          <a:p>
            <a:pPr lvl="0">
              <a:spcBef>
                <a:spcPts val="24"/>
              </a:spcBef>
              <a:defRPr/>
            </a:pPr>
            <a:r>
              <a:rPr lang="en-US" sz="2000" kern="0" dirty="0">
                <a:cs typeface="Arial" charset="0"/>
              </a:rPr>
              <a:t>If they want to file by internet, log on to </a:t>
            </a:r>
            <a:r>
              <a:rPr lang="en-US" sz="2000" b="1" u="sng" kern="0" dirty="0">
                <a:cs typeface="Arial" charset="0"/>
              </a:rPr>
              <a:t>www.uc.pa.gov</a:t>
            </a:r>
            <a:r>
              <a:rPr lang="en-US" sz="2000" b="1" kern="0" dirty="0">
                <a:cs typeface="Arial" charset="0"/>
              </a:rPr>
              <a:t> </a:t>
            </a:r>
            <a:r>
              <a:rPr lang="en-US" sz="2000" kern="0" dirty="0">
                <a:cs typeface="Arial" charset="0"/>
              </a:rPr>
              <a:t>then click on “File a Biweekly Claim.”</a:t>
            </a:r>
          </a:p>
          <a:p>
            <a:pPr lvl="1">
              <a:spcBef>
                <a:spcPts val="24"/>
              </a:spcBef>
              <a:defRPr/>
            </a:pPr>
            <a:r>
              <a:rPr lang="en-US" kern="0" dirty="0">
                <a:cs typeface="Arial" charset="0"/>
              </a:rPr>
              <a:t>Then enter their UC PIN and SSN  </a:t>
            </a:r>
          </a:p>
          <a:p>
            <a:pPr lvl="1">
              <a:spcBef>
                <a:spcPts val="24"/>
              </a:spcBef>
              <a:defRPr/>
            </a:pPr>
            <a:r>
              <a:rPr lang="en-US" sz="2000" kern="0" dirty="0">
                <a:cs typeface="Arial" charset="0"/>
              </a:rPr>
              <a:t>They must then answer a series of basic Yes or No questions about the two previous weeks.</a:t>
            </a:r>
            <a:r>
              <a:rPr lang="en-US" sz="2000" b="1" kern="0" dirty="0">
                <a:cs typeface="Arial" charset="0"/>
              </a:rPr>
              <a:t>                </a:t>
            </a:r>
          </a:p>
          <a:p>
            <a:pPr marL="457200" lvl="0" indent="-457200">
              <a:spcBef>
                <a:spcPts val="24"/>
              </a:spcBef>
              <a:defRPr/>
            </a:pPr>
            <a:endParaRPr lang="en-US" sz="2000" b="1" kern="0" dirty="0">
              <a:cs typeface="Arial" charset="0"/>
            </a:endParaRPr>
          </a:p>
          <a:p>
            <a:pPr marL="457200" lvl="0" indent="-457200">
              <a:spcBef>
                <a:spcPts val="24"/>
              </a:spcBef>
              <a:defRPr/>
            </a:pPr>
            <a:r>
              <a:rPr lang="en-US" sz="2000" b="1" kern="0" dirty="0">
                <a:cs typeface="Arial" charset="0"/>
              </a:rPr>
              <a:t>Biweekly claim’s filing is available </a:t>
            </a:r>
            <a:r>
              <a:rPr lang="en-US" sz="2000" b="1" u="sng" kern="0" dirty="0">
                <a:cs typeface="Arial" charset="0"/>
              </a:rPr>
              <a:t>Sundays from 6 AM to 11 PM and Monday through Friday from 6 AM to 9 PM. </a:t>
            </a:r>
          </a:p>
          <a:p>
            <a:pPr marL="457200" lvl="0" indent="-457200">
              <a:spcBef>
                <a:spcPts val="24"/>
              </a:spcBef>
              <a:defRPr/>
            </a:pPr>
            <a:r>
              <a:rPr lang="en-US" sz="2000" kern="0" dirty="0">
                <a:cs typeface="Arial" charset="0"/>
              </a:rPr>
              <a:t>Automated biweekly claims filing is also available by using PA Teleclaims, or PAT, by calling </a:t>
            </a:r>
            <a:r>
              <a:rPr lang="en-US" sz="2000" b="1" kern="0" dirty="0">
                <a:cs typeface="Arial" charset="0"/>
              </a:rPr>
              <a:t>888-255-4728 </a:t>
            </a:r>
            <a:r>
              <a:rPr lang="en-US" sz="2000" kern="0" dirty="0">
                <a:cs typeface="Arial" charset="0"/>
              </a:rPr>
              <a:t>(Spanish PAT # 877-888-8104)</a:t>
            </a:r>
            <a:endParaRPr lang="en-US" sz="2000" i="1" kern="0" dirty="0">
              <a:cs typeface="Arial" charset="0"/>
            </a:endParaRPr>
          </a:p>
          <a:p>
            <a:pPr marL="457200" lvl="0" indent="-457200">
              <a:spcBef>
                <a:spcPts val="24"/>
              </a:spcBef>
              <a:defRPr/>
            </a:pPr>
            <a:r>
              <a:rPr lang="en-US" sz="2000" i="1" kern="0" dirty="0">
                <a:cs typeface="Arial" charset="0"/>
              </a:rPr>
              <a:t>If needed:</a:t>
            </a:r>
            <a:r>
              <a:rPr lang="en-US" sz="2000" kern="0" dirty="0">
                <a:cs typeface="Arial" charset="0"/>
              </a:rPr>
              <a:t> UC </a:t>
            </a:r>
            <a:r>
              <a:rPr lang="en-US" sz="2000" b="1" kern="0" dirty="0">
                <a:cs typeface="Arial" charset="0"/>
              </a:rPr>
              <a:t>TTY </a:t>
            </a:r>
            <a:r>
              <a:rPr lang="en-US" sz="2000" kern="0" dirty="0">
                <a:cs typeface="Arial" charset="0"/>
              </a:rPr>
              <a:t>Service available at 888-334-4046</a:t>
            </a:r>
          </a:p>
          <a:p>
            <a:pPr marL="457200" lvl="0" indent="-457200">
              <a:spcBef>
                <a:spcPts val="24"/>
              </a:spcBef>
              <a:defRPr/>
            </a:pPr>
            <a:endParaRPr lang="en-US" sz="2000" b="1" kern="0" dirty="0">
              <a:cs typeface="Arial" charset="0"/>
            </a:endParaRPr>
          </a:p>
          <a:p>
            <a:pPr marL="457200" indent="-457200">
              <a:spcBef>
                <a:spcPts val="24"/>
              </a:spcBef>
              <a:defRPr/>
            </a:pPr>
            <a:r>
              <a:rPr lang="en-US" sz="2000" dirty="0"/>
              <a:t>It may be possible that the claimant’s first biweekly claim is not ready for them to file on their filing date. The claimant should be advised to be patient and to</a:t>
            </a:r>
            <a:r>
              <a:rPr lang="en-US" sz="2000" b="1" dirty="0"/>
              <a:t> </a:t>
            </a:r>
            <a:r>
              <a:rPr lang="en-US" sz="2000" b="1" u="sng" dirty="0"/>
              <a:t>not</a:t>
            </a:r>
            <a:r>
              <a:rPr lang="en-US" sz="2000" dirty="0"/>
              <a:t> further delay their claim by applying or reopening their claim unnecessarily again. Such repeated reopening of their claim slows down the processing of the first application/reopening.</a:t>
            </a:r>
          </a:p>
          <a:p>
            <a:pPr marL="457200" lvl="0" indent="-457200">
              <a:spcBef>
                <a:spcPts val="24"/>
              </a:spcBef>
              <a:defRPr/>
            </a:pPr>
            <a:endParaRPr lang="en-US" sz="2000" b="1" kern="0" dirty="0">
              <a:cs typeface="Arial" charset="0"/>
            </a:endParaRPr>
          </a:p>
        </p:txBody>
      </p:sp>
      <p:sp>
        <p:nvSpPr>
          <p:cNvPr id="6" name="Text Placeholder 5">
            <a:extLst>
              <a:ext uri="{FF2B5EF4-FFF2-40B4-BE49-F238E27FC236}">
                <a16:creationId xmlns:a16="http://schemas.microsoft.com/office/drawing/2014/main" id="{F62AE627-A453-4786-B9D2-CEDB2F95FE08}"/>
              </a:ext>
            </a:extLst>
          </p:cNvPr>
          <p:cNvSpPr>
            <a:spLocks noGrp="1"/>
          </p:cNvSpPr>
          <p:nvPr>
            <p:ph type="body" sz="quarter" idx="13"/>
          </p:nvPr>
        </p:nvSpPr>
        <p:spPr>
          <a:xfrm>
            <a:off x="531378" y="2251587"/>
            <a:ext cx="7342621" cy="608895"/>
          </a:xfrm>
        </p:spPr>
        <p:txBody>
          <a:bodyPr/>
          <a:lstStyle/>
          <a:p>
            <a:r>
              <a:rPr lang="en-US" b="1" dirty="0"/>
              <a:t>How to receive payments</a:t>
            </a:r>
            <a:endParaRPr lang="en-US" dirty="0"/>
          </a:p>
          <a:p>
            <a:endParaRPr lang="en-US" dirty="0"/>
          </a:p>
        </p:txBody>
      </p:sp>
      <p:sp>
        <p:nvSpPr>
          <p:cNvPr id="4" name="Title 3">
            <a:extLst>
              <a:ext uri="{FF2B5EF4-FFF2-40B4-BE49-F238E27FC236}">
                <a16:creationId xmlns:a16="http://schemas.microsoft.com/office/drawing/2014/main" id="{BD5E71F9-A781-4125-AA4A-C5B264926406}"/>
              </a:ext>
            </a:extLst>
          </p:cNvPr>
          <p:cNvSpPr>
            <a:spLocks noGrp="1"/>
          </p:cNvSpPr>
          <p:nvPr>
            <p:ph type="title"/>
          </p:nvPr>
        </p:nvSpPr>
        <p:spPr>
          <a:xfrm>
            <a:off x="531378" y="899789"/>
            <a:ext cx="9380718" cy="1215566"/>
          </a:xfrm>
        </p:spPr>
        <p:txBody>
          <a:bodyPr/>
          <a:lstStyle/>
          <a:p>
            <a:r>
              <a:rPr lang="en-US" kern="0" dirty="0">
                <a:latin typeface="Calibri" pitchFamily="34" charset="0"/>
              </a:rPr>
              <a:t>Filing biweekly claims for benefits</a:t>
            </a:r>
            <a:endParaRPr lang="en-US" dirty="0"/>
          </a:p>
        </p:txBody>
      </p:sp>
    </p:spTree>
    <p:extLst>
      <p:ext uri="{BB962C8B-B14F-4D97-AF65-F5344CB8AC3E}">
        <p14:creationId xmlns:p14="http://schemas.microsoft.com/office/powerpoint/2010/main" val="15074707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AD846C9-100B-4925-96DE-B0489C52BE9B}"/>
              </a:ext>
            </a:extLst>
          </p:cNvPr>
          <p:cNvSpPr>
            <a:spLocks noGrp="1"/>
          </p:cNvSpPr>
          <p:nvPr>
            <p:ph type="subTitle" idx="1"/>
          </p:nvPr>
        </p:nvSpPr>
        <p:spPr>
          <a:xfrm>
            <a:off x="554804" y="242389"/>
            <a:ext cx="11062843" cy="497350"/>
          </a:xfrm>
        </p:spPr>
        <p:txBody>
          <a:bodyPr/>
          <a:lstStyle/>
          <a:p>
            <a:pPr algn="ctr"/>
            <a:r>
              <a:rPr lang="en-US" dirty="0"/>
              <a:t>What to Expect When You Open an Unemployment Claim</a:t>
            </a:r>
          </a:p>
        </p:txBody>
      </p:sp>
      <p:pic>
        <p:nvPicPr>
          <p:cNvPr id="6" name="Picture 5">
            <a:extLst>
              <a:ext uri="{FF2B5EF4-FFF2-40B4-BE49-F238E27FC236}">
                <a16:creationId xmlns:a16="http://schemas.microsoft.com/office/drawing/2014/main" id="{69FF4092-C540-450B-8292-FC2F7C9A22C0}"/>
              </a:ext>
            </a:extLst>
          </p:cNvPr>
          <p:cNvPicPr>
            <a:picLocks noChangeAspect="1"/>
          </p:cNvPicPr>
          <p:nvPr/>
        </p:nvPicPr>
        <p:blipFill>
          <a:blip r:embed="rId3"/>
          <a:stretch>
            <a:fillRect/>
          </a:stretch>
        </p:blipFill>
        <p:spPr>
          <a:xfrm>
            <a:off x="7420298" y="2069646"/>
            <a:ext cx="4286250" cy="2305050"/>
          </a:xfrm>
          <a:prstGeom prst="rect">
            <a:avLst/>
          </a:prstGeom>
        </p:spPr>
      </p:pic>
      <p:pic>
        <p:nvPicPr>
          <p:cNvPr id="7" name="Picture 6">
            <a:extLst>
              <a:ext uri="{FF2B5EF4-FFF2-40B4-BE49-F238E27FC236}">
                <a16:creationId xmlns:a16="http://schemas.microsoft.com/office/drawing/2014/main" id="{D6AFA00C-DD98-49EB-B275-FC550AE758DF}"/>
              </a:ext>
            </a:extLst>
          </p:cNvPr>
          <p:cNvPicPr>
            <a:picLocks noChangeAspect="1"/>
          </p:cNvPicPr>
          <p:nvPr/>
        </p:nvPicPr>
        <p:blipFill>
          <a:blip r:embed="rId3"/>
          <a:stretch>
            <a:fillRect/>
          </a:stretch>
        </p:blipFill>
        <p:spPr>
          <a:xfrm>
            <a:off x="7420298" y="4374696"/>
            <a:ext cx="4286250" cy="2305050"/>
          </a:xfrm>
          <a:prstGeom prst="rect">
            <a:avLst/>
          </a:prstGeom>
        </p:spPr>
      </p:pic>
      <p:sp>
        <p:nvSpPr>
          <p:cNvPr id="9" name="TextBox 8">
            <a:extLst>
              <a:ext uri="{FF2B5EF4-FFF2-40B4-BE49-F238E27FC236}">
                <a16:creationId xmlns:a16="http://schemas.microsoft.com/office/drawing/2014/main" id="{AA987E92-934B-45F6-80C3-F5FF4D5B676C}"/>
              </a:ext>
            </a:extLst>
          </p:cNvPr>
          <p:cNvSpPr txBox="1"/>
          <p:nvPr/>
        </p:nvSpPr>
        <p:spPr>
          <a:xfrm>
            <a:off x="571500" y="2740077"/>
            <a:ext cx="6570861" cy="369332"/>
          </a:xfrm>
          <a:prstGeom prst="rect">
            <a:avLst/>
          </a:prstGeom>
          <a:solidFill>
            <a:schemeClr val="bg2">
              <a:lumMod val="60000"/>
              <a:lumOff val="40000"/>
            </a:schemeClr>
          </a:solidFill>
          <a:ln w="28575" cap="rnd">
            <a:solidFill>
              <a:srgbClr val="FFFF00"/>
            </a:solidFill>
            <a:bevel/>
          </a:ln>
        </p:spPr>
        <p:txBody>
          <a:bodyPr wrap="square" rtlCol="0">
            <a:spAutoFit/>
          </a:bodyPr>
          <a:lstStyle/>
          <a:p>
            <a:r>
              <a:rPr lang="en-US" dirty="0"/>
              <a:t>The first week you are not working, or working less, is here</a:t>
            </a:r>
          </a:p>
        </p:txBody>
      </p:sp>
      <p:sp>
        <p:nvSpPr>
          <p:cNvPr id="10" name="TextBox 9">
            <a:extLst>
              <a:ext uri="{FF2B5EF4-FFF2-40B4-BE49-F238E27FC236}">
                <a16:creationId xmlns:a16="http://schemas.microsoft.com/office/drawing/2014/main" id="{7737F2D6-83C8-4032-AD77-D23D0C37DC1E}"/>
              </a:ext>
            </a:extLst>
          </p:cNvPr>
          <p:cNvSpPr txBox="1"/>
          <p:nvPr/>
        </p:nvSpPr>
        <p:spPr>
          <a:xfrm>
            <a:off x="554805" y="739739"/>
            <a:ext cx="11062843" cy="646331"/>
          </a:xfrm>
          <a:prstGeom prst="rect">
            <a:avLst/>
          </a:prstGeom>
          <a:solidFill>
            <a:schemeClr val="bg2">
              <a:lumMod val="60000"/>
              <a:lumOff val="40000"/>
            </a:schemeClr>
          </a:solidFill>
          <a:ln w="19050" cap="rnd">
            <a:solidFill>
              <a:schemeClr val="tx1"/>
            </a:solidFill>
            <a:bevel/>
          </a:ln>
        </p:spPr>
        <p:txBody>
          <a:bodyPr wrap="square" rtlCol="0">
            <a:spAutoFit/>
          </a:bodyPr>
          <a:lstStyle/>
          <a:p>
            <a:r>
              <a:rPr lang="en-US" dirty="0"/>
              <a:t>You are </a:t>
            </a:r>
            <a:r>
              <a:rPr lang="en-US" b="1" dirty="0"/>
              <a:t>not unemployed </a:t>
            </a:r>
            <a:r>
              <a:rPr lang="en-US" dirty="0"/>
              <a:t>if you receive a regular salary or are using paid leave, even if you are not working.  Only individuals who are working less and therefore are receiving less pay are considered unemployed.</a:t>
            </a:r>
          </a:p>
        </p:txBody>
      </p:sp>
      <p:sp>
        <p:nvSpPr>
          <p:cNvPr id="11" name="Arrow: Right 10">
            <a:extLst>
              <a:ext uri="{FF2B5EF4-FFF2-40B4-BE49-F238E27FC236}">
                <a16:creationId xmlns:a16="http://schemas.microsoft.com/office/drawing/2014/main" id="{1B9621DB-0F4B-410E-BCFA-40B3ADD6681F}"/>
              </a:ext>
            </a:extLst>
          </p:cNvPr>
          <p:cNvSpPr/>
          <p:nvPr/>
        </p:nvSpPr>
        <p:spPr>
          <a:xfrm>
            <a:off x="6154221" y="2740077"/>
            <a:ext cx="1266078" cy="3693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AFEF49F0-DF0F-4680-8B3A-8DFE0213BD5B}"/>
              </a:ext>
            </a:extLst>
          </p:cNvPr>
          <p:cNvSpPr txBox="1"/>
          <p:nvPr/>
        </p:nvSpPr>
        <p:spPr>
          <a:xfrm>
            <a:off x="571499" y="3109409"/>
            <a:ext cx="6570862" cy="1200329"/>
          </a:xfrm>
          <a:prstGeom prst="rect">
            <a:avLst/>
          </a:prstGeom>
          <a:solidFill>
            <a:schemeClr val="bg2">
              <a:lumMod val="60000"/>
              <a:lumOff val="40000"/>
            </a:schemeClr>
          </a:solidFill>
          <a:ln w="28575" cap="rnd">
            <a:solidFill>
              <a:srgbClr val="FFFF00"/>
            </a:solidFill>
            <a:bevel/>
          </a:ln>
        </p:spPr>
        <p:txBody>
          <a:bodyPr wrap="square" rtlCol="0">
            <a:spAutoFit/>
          </a:bodyPr>
          <a:lstStyle/>
          <a:p>
            <a:r>
              <a:rPr lang="en-US" dirty="0"/>
              <a:t>No matter which day you submit your new claim application – Sunday through Saturday – your claim will be effective </a:t>
            </a:r>
            <a:r>
              <a:rPr lang="en-US" dirty="0">
                <a:highlight>
                  <a:srgbClr val="FFFF00"/>
                </a:highlight>
              </a:rPr>
              <a:t>Sunday</a:t>
            </a:r>
            <a:r>
              <a:rPr lang="en-US" dirty="0"/>
              <a:t> and remains in effect for one year, with anywhere from 18-26 full weeks of payments available.</a:t>
            </a:r>
          </a:p>
        </p:txBody>
      </p:sp>
      <p:sp>
        <p:nvSpPr>
          <p:cNvPr id="13" name="Rectangle 12">
            <a:extLst>
              <a:ext uri="{FF2B5EF4-FFF2-40B4-BE49-F238E27FC236}">
                <a16:creationId xmlns:a16="http://schemas.microsoft.com/office/drawing/2014/main" id="{39E914FD-D2D4-498E-873A-D843F5EB7C0F}"/>
              </a:ext>
            </a:extLst>
          </p:cNvPr>
          <p:cNvSpPr/>
          <p:nvPr/>
        </p:nvSpPr>
        <p:spPr>
          <a:xfrm>
            <a:off x="7445698" y="2727377"/>
            <a:ext cx="603250" cy="369332"/>
          </a:xfrm>
          <a:prstGeom prst="rect">
            <a:avLst/>
          </a:prstGeom>
          <a:solidFill>
            <a:srgbClr val="FFFF00"/>
          </a:solidFill>
          <a:ln>
            <a:solidFill>
              <a:srgbClr val="FFFF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cxnSp>
        <p:nvCxnSpPr>
          <p:cNvPr id="15" name="Straight Arrow Connector 14">
            <a:extLst>
              <a:ext uri="{FF2B5EF4-FFF2-40B4-BE49-F238E27FC236}">
                <a16:creationId xmlns:a16="http://schemas.microsoft.com/office/drawing/2014/main" id="{6794EA85-D706-4E64-B3AE-8DC5DB91E23E}"/>
              </a:ext>
            </a:extLst>
          </p:cNvPr>
          <p:cNvCxnSpPr>
            <a:cxnSpLocks/>
          </p:cNvCxnSpPr>
          <p:nvPr/>
        </p:nvCxnSpPr>
        <p:spPr>
          <a:xfrm>
            <a:off x="7445698" y="2962843"/>
            <a:ext cx="4171950" cy="0"/>
          </a:xfrm>
          <a:prstGeom prst="straightConnector1">
            <a:avLst/>
          </a:prstGeom>
          <a:ln w="381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F31BC2C-AF76-464B-B1FC-83464C39BD2E}"/>
              </a:ext>
            </a:extLst>
          </p:cNvPr>
          <p:cNvSpPr txBox="1"/>
          <p:nvPr/>
        </p:nvSpPr>
        <p:spPr>
          <a:xfrm>
            <a:off x="571499" y="4579609"/>
            <a:ext cx="6570863" cy="1200329"/>
          </a:xfrm>
          <a:prstGeom prst="rect">
            <a:avLst/>
          </a:prstGeom>
          <a:solidFill>
            <a:schemeClr val="bg2">
              <a:lumMod val="60000"/>
              <a:lumOff val="40000"/>
            </a:schemeClr>
          </a:solidFill>
          <a:ln w="28575" cap="rnd">
            <a:solidFill>
              <a:schemeClr val="accent6"/>
            </a:solidFill>
            <a:bevel/>
          </a:ln>
        </p:spPr>
        <p:txBody>
          <a:bodyPr wrap="square" rtlCol="0">
            <a:spAutoFit/>
          </a:bodyPr>
          <a:lstStyle/>
          <a:p>
            <a:r>
              <a:rPr lang="en-US" dirty="0"/>
              <a:t>Two Sundays later, you will use your PIN to certify if you were unemployed for those first two weeks and answer several questions.  You will do this </a:t>
            </a:r>
            <a:r>
              <a:rPr lang="en-US" dirty="0">
                <a:hlinkClick r:id="rId4"/>
              </a:rPr>
              <a:t>either online or by using PAT</a:t>
            </a:r>
            <a:r>
              <a:rPr lang="en-US" dirty="0"/>
              <a:t>, and you have from Sunday through Friday of that week to complete this task. </a:t>
            </a:r>
          </a:p>
        </p:txBody>
      </p:sp>
      <p:sp>
        <p:nvSpPr>
          <p:cNvPr id="14" name="Rectangle 13">
            <a:extLst>
              <a:ext uri="{FF2B5EF4-FFF2-40B4-BE49-F238E27FC236}">
                <a16:creationId xmlns:a16="http://schemas.microsoft.com/office/drawing/2014/main" id="{F02CAABE-DF99-4361-86C9-D8034E0A90B9}"/>
              </a:ext>
            </a:extLst>
          </p:cNvPr>
          <p:cNvSpPr/>
          <p:nvPr/>
        </p:nvSpPr>
        <p:spPr>
          <a:xfrm>
            <a:off x="7445698" y="3531119"/>
            <a:ext cx="603250" cy="369332"/>
          </a:xfrm>
          <a:prstGeom prst="rect">
            <a:avLst/>
          </a:prstGeom>
          <a:solidFill>
            <a:schemeClr val="accent6"/>
          </a:solidFill>
          <a:ln>
            <a:solidFill>
              <a:schemeClr val="accent6"/>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cxnSp>
        <p:nvCxnSpPr>
          <p:cNvPr id="17" name="Straight Arrow Connector 16">
            <a:extLst>
              <a:ext uri="{FF2B5EF4-FFF2-40B4-BE49-F238E27FC236}">
                <a16:creationId xmlns:a16="http://schemas.microsoft.com/office/drawing/2014/main" id="{12233141-3A7D-4066-85DB-338BA9399616}"/>
              </a:ext>
            </a:extLst>
          </p:cNvPr>
          <p:cNvCxnSpPr>
            <a:cxnSpLocks/>
          </p:cNvCxnSpPr>
          <p:nvPr/>
        </p:nvCxnSpPr>
        <p:spPr>
          <a:xfrm>
            <a:off x="7477448" y="3715785"/>
            <a:ext cx="3546725" cy="0"/>
          </a:xfrm>
          <a:prstGeom prst="straightConnector1">
            <a:avLst/>
          </a:prstGeom>
          <a:ln w="38100">
            <a:solidFill>
              <a:schemeClr val="accent6"/>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A71B31CF-F187-437A-B0B6-35FBB6C99535}"/>
              </a:ext>
            </a:extLst>
          </p:cNvPr>
          <p:cNvCxnSpPr>
            <a:cxnSpLocks/>
          </p:cNvCxnSpPr>
          <p:nvPr/>
        </p:nvCxnSpPr>
        <p:spPr>
          <a:xfrm>
            <a:off x="7477448" y="4823682"/>
            <a:ext cx="3546725" cy="0"/>
          </a:xfrm>
          <a:prstGeom prst="straightConnector1">
            <a:avLst/>
          </a:prstGeom>
          <a:ln w="38100">
            <a:solidFill>
              <a:schemeClr val="accent6"/>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A69CC80B-EFE1-4752-A9D5-636A92C5F40B}"/>
              </a:ext>
            </a:extLst>
          </p:cNvPr>
          <p:cNvCxnSpPr>
            <a:cxnSpLocks/>
          </p:cNvCxnSpPr>
          <p:nvPr/>
        </p:nvCxnSpPr>
        <p:spPr>
          <a:xfrm>
            <a:off x="7477448" y="5655888"/>
            <a:ext cx="3546725" cy="0"/>
          </a:xfrm>
          <a:prstGeom prst="straightConnector1">
            <a:avLst/>
          </a:prstGeom>
          <a:ln w="38100">
            <a:solidFill>
              <a:schemeClr val="accent6"/>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FC29D208-617D-479E-9727-8ECED3FBCB79}"/>
              </a:ext>
            </a:extLst>
          </p:cNvPr>
          <p:cNvSpPr txBox="1"/>
          <p:nvPr/>
        </p:nvSpPr>
        <p:spPr>
          <a:xfrm>
            <a:off x="7250198" y="1461900"/>
            <a:ext cx="4738601" cy="584775"/>
          </a:xfrm>
          <a:prstGeom prst="rect">
            <a:avLst/>
          </a:prstGeom>
          <a:solidFill>
            <a:schemeClr val="accent1"/>
          </a:solidFill>
          <a:ln>
            <a:solidFill>
              <a:schemeClr val="accent1"/>
            </a:solidFill>
          </a:ln>
        </p:spPr>
        <p:txBody>
          <a:bodyPr wrap="square" rtlCol="0">
            <a:spAutoFit/>
          </a:bodyPr>
          <a:lstStyle/>
          <a:p>
            <a:r>
              <a:rPr lang="en-US" sz="1600" dirty="0">
                <a:solidFill>
                  <a:schemeClr val="bg1"/>
                </a:solidFill>
              </a:rPr>
              <a:t>Continue every 2 weeks until either you are no longer unemployed, or your benefits are exhausted/expired. </a:t>
            </a:r>
          </a:p>
        </p:txBody>
      </p:sp>
      <p:sp>
        <p:nvSpPr>
          <p:cNvPr id="20" name="Rectangle 19">
            <a:extLst>
              <a:ext uri="{FF2B5EF4-FFF2-40B4-BE49-F238E27FC236}">
                <a16:creationId xmlns:a16="http://schemas.microsoft.com/office/drawing/2014/main" id="{FDA43A6A-C94B-4121-A13D-ABDE86150130}"/>
              </a:ext>
            </a:extLst>
          </p:cNvPr>
          <p:cNvSpPr/>
          <p:nvPr/>
        </p:nvSpPr>
        <p:spPr>
          <a:xfrm>
            <a:off x="7445698" y="4636596"/>
            <a:ext cx="603250" cy="369332"/>
          </a:xfrm>
          <a:prstGeom prst="rect">
            <a:avLst/>
          </a:prstGeom>
          <a:solidFill>
            <a:schemeClr val="accent6"/>
          </a:solidFill>
          <a:ln>
            <a:solidFill>
              <a:schemeClr val="accent6"/>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4A2220FA-CC2A-46F3-8472-9524484C2928}"/>
              </a:ext>
            </a:extLst>
          </p:cNvPr>
          <p:cNvSpPr/>
          <p:nvPr/>
        </p:nvSpPr>
        <p:spPr>
          <a:xfrm>
            <a:off x="7445698" y="5431429"/>
            <a:ext cx="603250" cy="369332"/>
          </a:xfrm>
          <a:prstGeom prst="rect">
            <a:avLst/>
          </a:prstGeom>
          <a:solidFill>
            <a:schemeClr val="accent6"/>
          </a:solidFill>
          <a:ln>
            <a:solidFill>
              <a:schemeClr val="accent6"/>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ABA5C58A-015A-4B24-871A-BC6D14878A42}"/>
              </a:ext>
            </a:extLst>
          </p:cNvPr>
          <p:cNvSpPr txBox="1"/>
          <p:nvPr/>
        </p:nvSpPr>
        <p:spPr>
          <a:xfrm>
            <a:off x="563152" y="5780294"/>
            <a:ext cx="6587556" cy="646331"/>
          </a:xfrm>
          <a:prstGeom prst="rect">
            <a:avLst/>
          </a:prstGeom>
          <a:solidFill>
            <a:schemeClr val="bg2">
              <a:lumMod val="60000"/>
              <a:lumOff val="40000"/>
            </a:schemeClr>
          </a:solidFill>
          <a:ln w="28575" cap="rnd">
            <a:solidFill>
              <a:schemeClr val="accent6"/>
            </a:solidFill>
            <a:bevel/>
          </a:ln>
        </p:spPr>
        <p:txBody>
          <a:bodyPr wrap="square" rtlCol="0">
            <a:spAutoFit/>
          </a:bodyPr>
          <a:lstStyle/>
          <a:p>
            <a:r>
              <a:rPr lang="en-US" dirty="0"/>
              <a:t>If we have no further questions, you receive payment in 2 days (3 if you file your claims certifications on Sunday).</a:t>
            </a:r>
          </a:p>
        </p:txBody>
      </p:sp>
      <p:sp>
        <p:nvSpPr>
          <p:cNvPr id="5" name="Arc 4">
            <a:extLst>
              <a:ext uri="{FF2B5EF4-FFF2-40B4-BE49-F238E27FC236}">
                <a16:creationId xmlns:a16="http://schemas.microsoft.com/office/drawing/2014/main" id="{AE8C0CF5-CAC3-4FE7-A01A-2DDBD0789345}"/>
              </a:ext>
            </a:extLst>
          </p:cNvPr>
          <p:cNvSpPr/>
          <p:nvPr/>
        </p:nvSpPr>
        <p:spPr>
          <a:xfrm rot="18824875">
            <a:off x="7609521" y="3377510"/>
            <a:ext cx="914400" cy="914400"/>
          </a:xfrm>
          <a:prstGeom prst="arc">
            <a:avLst/>
          </a:prstGeom>
          <a:ln w="2857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dirty="0"/>
          </a:p>
        </p:txBody>
      </p:sp>
      <p:sp>
        <p:nvSpPr>
          <p:cNvPr id="23" name="Arc 22">
            <a:extLst>
              <a:ext uri="{FF2B5EF4-FFF2-40B4-BE49-F238E27FC236}">
                <a16:creationId xmlns:a16="http://schemas.microsoft.com/office/drawing/2014/main" id="{07A3776E-F6B8-4EC3-8F16-4DD90E0C4B88}"/>
              </a:ext>
            </a:extLst>
          </p:cNvPr>
          <p:cNvSpPr/>
          <p:nvPr/>
        </p:nvSpPr>
        <p:spPr>
          <a:xfrm rot="18824875">
            <a:off x="8287697" y="3377509"/>
            <a:ext cx="914400" cy="914400"/>
          </a:xfrm>
          <a:prstGeom prst="arc">
            <a:avLst/>
          </a:prstGeom>
          <a:ln w="2857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dirty="0"/>
          </a:p>
        </p:txBody>
      </p:sp>
      <p:sp>
        <p:nvSpPr>
          <p:cNvPr id="24" name="Arc 23">
            <a:extLst>
              <a:ext uri="{FF2B5EF4-FFF2-40B4-BE49-F238E27FC236}">
                <a16:creationId xmlns:a16="http://schemas.microsoft.com/office/drawing/2014/main" id="{99A36E2B-15F7-4B7D-9A27-BA6F6D9FAAF1}"/>
              </a:ext>
            </a:extLst>
          </p:cNvPr>
          <p:cNvSpPr/>
          <p:nvPr/>
        </p:nvSpPr>
        <p:spPr>
          <a:xfrm rot="18824875">
            <a:off x="8902371" y="3377507"/>
            <a:ext cx="914400" cy="914400"/>
          </a:xfrm>
          <a:prstGeom prst="arc">
            <a:avLst/>
          </a:prstGeom>
          <a:ln w="2857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dirty="0"/>
          </a:p>
        </p:txBody>
      </p:sp>
      <p:pic>
        <p:nvPicPr>
          <p:cNvPr id="26" name="Graphic 25" descr="Dollar">
            <a:extLst>
              <a:ext uri="{FF2B5EF4-FFF2-40B4-BE49-F238E27FC236}">
                <a16:creationId xmlns:a16="http://schemas.microsoft.com/office/drawing/2014/main" id="{C990A776-BF94-479B-A7B8-EAFF9D39932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378359" y="4663082"/>
            <a:ext cx="370127" cy="370127"/>
          </a:xfrm>
          <a:prstGeom prst="rect">
            <a:avLst/>
          </a:prstGeom>
        </p:spPr>
      </p:pic>
      <p:pic>
        <p:nvPicPr>
          <p:cNvPr id="27" name="Graphic 26" descr="Dollar">
            <a:extLst>
              <a:ext uri="{FF2B5EF4-FFF2-40B4-BE49-F238E27FC236}">
                <a16:creationId xmlns:a16="http://schemas.microsoft.com/office/drawing/2014/main" id="{65C1FB74-E11F-4E19-A8E9-AB34D135A75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371955" y="3531119"/>
            <a:ext cx="370127" cy="370127"/>
          </a:xfrm>
          <a:prstGeom prst="rect">
            <a:avLst/>
          </a:prstGeom>
        </p:spPr>
      </p:pic>
      <p:pic>
        <p:nvPicPr>
          <p:cNvPr id="28" name="Graphic 27" descr="Dollar">
            <a:extLst>
              <a:ext uri="{FF2B5EF4-FFF2-40B4-BE49-F238E27FC236}">
                <a16:creationId xmlns:a16="http://schemas.microsoft.com/office/drawing/2014/main" id="{EB68842E-279D-4CB2-BC93-1E9496DE5C5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391322" y="5431429"/>
            <a:ext cx="370127" cy="370127"/>
          </a:xfrm>
          <a:prstGeom prst="rect">
            <a:avLst/>
          </a:prstGeom>
        </p:spPr>
      </p:pic>
      <p:sp>
        <p:nvSpPr>
          <p:cNvPr id="30" name="TextBox 29">
            <a:extLst>
              <a:ext uri="{FF2B5EF4-FFF2-40B4-BE49-F238E27FC236}">
                <a16:creationId xmlns:a16="http://schemas.microsoft.com/office/drawing/2014/main" id="{17A3ACC4-8C3A-45F7-B7D7-E1F3340FA242}"/>
              </a:ext>
            </a:extLst>
          </p:cNvPr>
          <p:cNvSpPr txBox="1"/>
          <p:nvPr/>
        </p:nvSpPr>
        <p:spPr>
          <a:xfrm>
            <a:off x="563152" y="1523193"/>
            <a:ext cx="6587556" cy="923330"/>
          </a:xfrm>
          <a:prstGeom prst="rect">
            <a:avLst/>
          </a:prstGeom>
          <a:solidFill>
            <a:schemeClr val="bg2">
              <a:lumMod val="60000"/>
              <a:lumOff val="40000"/>
            </a:schemeClr>
          </a:solidFill>
          <a:ln w="57150" cap="rnd">
            <a:solidFill>
              <a:schemeClr val="accent1"/>
            </a:solidFill>
            <a:prstDash val="dash"/>
            <a:bevel/>
          </a:ln>
        </p:spPr>
        <p:txBody>
          <a:bodyPr wrap="square" rtlCol="0">
            <a:spAutoFit/>
          </a:bodyPr>
          <a:lstStyle/>
          <a:p>
            <a:r>
              <a:rPr lang="en-US" dirty="0"/>
              <a:t>Similar to working for two weeks and getting a paycheck a couple days/weeks later, UC works the same way.  After the weeks are over, you tell us if you were unemployed and then we send payments.</a:t>
            </a:r>
          </a:p>
        </p:txBody>
      </p:sp>
    </p:spTree>
    <p:extLst>
      <p:ext uri="{BB962C8B-B14F-4D97-AF65-F5344CB8AC3E}">
        <p14:creationId xmlns:p14="http://schemas.microsoft.com/office/powerpoint/2010/main" val="39189165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2323AFB-AC8E-40F9-AE54-B9375D319463}"/>
              </a:ext>
            </a:extLst>
          </p:cNvPr>
          <p:cNvSpPr>
            <a:spLocks noGrp="1"/>
          </p:cNvSpPr>
          <p:nvPr>
            <p:ph type="title"/>
          </p:nvPr>
        </p:nvSpPr>
        <p:spPr>
          <a:xfrm>
            <a:off x="403718" y="-83696"/>
            <a:ext cx="8607034" cy="1147969"/>
          </a:xfrm>
        </p:spPr>
        <p:txBody>
          <a:bodyPr/>
          <a:lstStyle/>
          <a:p>
            <a:r>
              <a:rPr lang="en-US" dirty="0"/>
              <a:t>Filing biweekly claims – calendar</a:t>
            </a:r>
          </a:p>
        </p:txBody>
      </p:sp>
      <p:grpSp>
        <p:nvGrpSpPr>
          <p:cNvPr id="8" name="Group 7">
            <a:extLst>
              <a:ext uri="{FF2B5EF4-FFF2-40B4-BE49-F238E27FC236}">
                <a16:creationId xmlns:a16="http://schemas.microsoft.com/office/drawing/2014/main" id="{B6357E43-D082-4EA0-B0E6-E9B432C09668}"/>
              </a:ext>
            </a:extLst>
          </p:cNvPr>
          <p:cNvGrpSpPr/>
          <p:nvPr/>
        </p:nvGrpSpPr>
        <p:grpSpPr>
          <a:xfrm>
            <a:off x="518678" y="1064273"/>
            <a:ext cx="10806915" cy="5793727"/>
            <a:chOff x="95288" y="783820"/>
            <a:chExt cx="9006155" cy="5941270"/>
          </a:xfrm>
        </p:grpSpPr>
        <p:sp>
          <p:nvSpPr>
            <p:cNvPr id="9" name="TextBox 8">
              <a:extLst>
                <a:ext uri="{FF2B5EF4-FFF2-40B4-BE49-F238E27FC236}">
                  <a16:creationId xmlns:a16="http://schemas.microsoft.com/office/drawing/2014/main" id="{844957EE-68BF-4F6C-A56E-70D778F10131}"/>
                </a:ext>
              </a:extLst>
            </p:cNvPr>
            <p:cNvSpPr txBox="1"/>
            <p:nvPr/>
          </p:nvSpPr>
          <p:spPr>
            <a:xfrm>
              <a:off x="6791325" y="1219200"/>
              <a:ext cx="762000" cy="646331"/>
            </a:xfrm>
            <a:prstGeom prst="rect">
              <a:avLst/>
            </a:prstGeom>
            <a:noFill/>
          </p:spPr>
          <p:txBody>
            <a:bodyPr wrap="square" rtlCol="0">
              <a:spAutoFit/>
            </a:bodyPr>
            <a:lstStyle/>
            <a:p>
              <a:pPr algn="ctr"/>
              <a:r>
                <a:rPr lang="en-US" sz="1800" b="1" dirty="0">
                  <a:solidFill>
                    <a:srgbClr val="FF0000"/>
                  </a:solidFill>
                </a:rPr>
                <a:t>Laid Off</a:t>
              </a:r>
            </a:p>
          </p:txBody>
        </p:sp>
        <p:graphicFrame>
          <p:nvGraphicFramePr>
            <p:cNvPr id="10" name="Object 9">
              <a:extLst>
                <a:ext uri="{FF2B5EF4-FFF2-40B4-BE49-F238E27FC236}">
                  <a16:creationId xmlns:a16="http://schemas.microsoft.com/office/drawing/2014/main" id="{7E28026A-CD4F-44C2-A591-DB78DFF57238}"/>
                </a:ext>
              </a:extLst>
            </p:cNvPr>
            <p:cNvGraphicFramePr>
              <a:graphicFrameLocks noChangeAspect="1"/>
            </p:cNvGraphicFramePr>
            <p:nvPr>
              <p:extLst>
                <p:ext uri="{D42A27DB-BD31-4B8C-83A1-F6EECF244321}">
                  <p14:modId xmlns:p14="http://schemas.microsoft.com/office/powerpoint/2010/main" val="4258104130"/>
                </p:ext>
              </p:extLst>
            </p:nvPr>
          </p:nvGraphicFramePr>
          <p:xfrm>
            <a:off x="109882" y="783820"/>
            <a:ext cx="8991561" cy="5184775"/>
          </p:xfrm>
          <a:graphic>
            <a:graphicData uri="http://schemas.openxmlformats.org/presentationml/2006/ole">
              <mc:AlternateContent xmlns:mc="http://schemas.openxmlformats.org/markup-compatibility/2006">
                <mc:Choice xmlns:v="urn:schemas-microsoft-com:vml" Requires="v">
                  <p:oleObj spid="_x0000_s3177" name="Worksheet" r:id="rId3" imgW="7296124" imgH="3225754" progId="Excel.Sheet.12">
                    <p:embed/>
                  </p:oleObj>
                </mc:Choice>
                <mc:Fallback>
                  <p:oleObj name="Worksheet" r:id="rId3" imgW="7296124" imgH="3225754" progId="Excel.Sheet.12">
                    <p:embed/>
                    <p:pic>
                      <p:nvPicPr>
                        <p:cNvPr id="23" name="Object 22"/>
                        <p:cNvPicPr/>
                        <p:nvPr/>
                      </p:nvPicPr>
                      <p:blipFill>
                        <a:blip r:embed="rId4"/>
                        <a:stretch>
                          <a:fillRect/>
                        </a:stretch>
                      </p:blipFill>
                      <p:spPr>
                        <a:xfrm>
                          <a:off x="109882" y="783820"/>
                          <a:ext cx="8991561" cy="5184775"/>
                        </a:xfrm>
                        <a:prstGeom prst="rect">
                          <a:avLst/>
                        </a:prstGeom>
                      </p:spPr>
                    </p:pic>
                  </p:oleObj>
                </mc:Fallback>
              </mc:AlternateContent>
            </a:graphicData>
          </a:graphic>
        </p:graphicFrame>
        <p:sp>
          <p:nvSpPr>
            <p:cNvPr id="11" name="Down Arrow Callout 18">
              <a:extLst>
                <a:ext uri="{FF2B5EF4-FFF2-40B4-BE49-F238E27FC236}">
                  <a16:creationId xmlns:a16="http://schemas.microsoft.com/office/drawing/2014/main" id="{CC6EAED7-5CD8-4554-861F-AACBBC02F171}"/>
                </a:ext>
              </a:extLst>
            </p:cNvPr>
            <p:cNvSpPr/>
            <p:nvPr/>
          </p:nvSpPr>
          <p:spPr>
            <a:xfrm>
              <a:off x="7822976" y="1291540"/>
              <a:ext cx="1278467" cy="813136"/>
            </a:xfrm>
            <a:prstGeom prst="downArrow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Waiting Week must be a payable week</a:t>
              </a:r>
            </a:p>
          </p:txBody>
        </p:sp>
        <p:sp>
          <p:nvSpPr>
            <p:cNvPr id="12" name="TextBox 11">
              <a:extLst>
                <a:ext uri="{FF2B5EF4-FFF2-40B4-BE49-F238E27FC236}">
                  <a16:creationId xmlns:a16="http://schemas.microsoft.com/office/drawing/2014/main" id="{2406984A-43E6-44FA-8A9F-BADC089A6E63}"/>
                </a:ext>
              </a:extLst>
            </p:cNvPr>
            <p:cNvSpPr txBox="1"/>
            <p:nvPr/>
          </p:nvSpPr>
          <p:spPr>
            <a:xfrm>
              <a:off x="99786" y="2133600"/>
              <a:ext cx="1219200" cy="600164"/>
            </a:xfrm>
            <a:prstGeom prst="rect">
              <a:avLst/>
            </a:prstGeom>
            <a:solidFill>
              <a:srgbClr val="006600"/>
            </a:solidFill>
          </p:spPr>
          <p:txBody>
            <a:bodyPr wrap="square" rtlCol="0">
              <a:spAutoFit/>
            </a:bodyPr>
            <a:lstStyle/>
            <a:p>
              <a:r>
                <a:rPr lang="en-US" sz="1100" dirty="0">
                  <a:solidFill>
                    <a:schemeClr val="bg1"/>
                  </a:solidFill>
                </a:rPr>
                <a:t>Application  Beginning Date of Claim</a:t>
              </a:r>
            </a:p>
          </p:txBody>
        </p:sp>
        <p:sp>
          <p:nvSpPr>
            <p:cNvPr id="13" name="Left-Right Arrow 6">
              <a:extLst>
                <a:ext uri="{FF2B5EF4-FFF2-40B4-BE49-F238E27FC236}">
                  <a16:creationId xmlns:a16="http://schemas.microsoft.com/office/drawing/2014/main" id="{D7E0F732-0BEF-45B2-A2AF-6353F590F432}"/>
                </a:ext>
              </a:extLst>
            </p:cNvPr>
            <p:cNvSpPr/>
            <p:nvPr/>
          </p:nvSpPr>
          <p:spPr bwMode="auto">
            <a:xfrm>
              <a:off x="1424403" y="2303813"/>
              <a:ext cx="6282531" cy="513228"/>
            </a:xfrm>
            <a:prstGeom prst="leftRightArrow">
              <a:avLst>
                <a:gd name="adj1" fmla="val 44445"/>
                <a:gd name="adj2" fmla="val 37500"/>
              </a:avLst>
            </a:prstGeom>
            <a:solidFill>
              <a:schemeClr val="tx1">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763" marR="0" indent="-4763" algn="ctr" defTabSz="914400" rtl="0" eaLnBrk="0" fontAlgn="base" latinLnBrk="0" hangingPunct="0">
                <a:lnSpc>
                  <a:spcPct val="100000"/>
                </a:lnSpc>
                <a:spcBef>
                  <a:spcPct val="20000"/>
                </a:spcBef>
                <a:spcAft>
                  <a:spcPct val="0"/>
                </a:spcAft>
                <a:buClrTx/>
                <a:buSzTx/>
                <a:buFontTx/>
                <a:buNone/>
              </a:pPr>
              <a:r>
                <a:rPr lang="en-US" sz="1400" b="1" dirty="0"/>
                <a:t>File Initial Claim / Reopen Existing Claim</a:t>
              </a:r>
              <a:endParaRPr kumimoji="0" lang="en-US" sz="1400" b="1" i="0" u="none" strike="noStrike" cap="none" normalizeH="0" baseline="0" dirty="0">
                <a:ln>
                  <a:noFill/>
                </a:ln>
                <a:solidFill>
                  <a:srgbClr val="0000FF"/>
                </a:solidFill>
                <a:effectLst/>
                <a:latin typeface="Verdana" pitchFamily="34" charset="0"/>
              </a:endParaRPr>
            </a:p>
          </p:txBody>
        </p:sp>
        <p:sp>
          <p:nvSpPr>
            <p:cNvPr id="14" name="Pentagon 9">
              <a:extLst>
                <a:ext uri="{FF2B5EF4-FFF2-40B4-BE49-F238E27FC236}">
                  <a16:creationId xmlns:a16="http://schemas.microsoft.com/office/drawing/2014/main" id="{783B1D43-B0D3-4352-9B1F-C6A3547BF083}"/>
                </a:ext>
              </a:extLst>
            </p:cNvPr>
            <p:cNvSpPr/>
            <p:nvPr/>
          </p:nvSpPr>
          <p:spPr bwMode="auto">
            <a:xfrm>
              <a:off x="188383" y="3051546"/>
              <a:ext cx="7620000" cy="301254"/>
            </a:xfrm>
            <a:prstGeom prst="homePlate">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Tx/>
                <a:buSzTx/>
                <a:buFontTx/>
                <a:buNone/>
                <a:tabLst>
                  <a:tab pos="746125" algn="l"/>
                </a:tabLst>
              </a:pPr>
              <a:r>
                <a:rPr kumimoji="0" lang="en-US" sz="1400" b="1" i="0" u="none" strike="noStrike" cap="none" normalizeH="0" baseline="0" dirty="0">
                  <a:ln>
                    <a:noFill/>
                  </a:ln>
                  <a:solidFill>
                    <a:srgbClr val="0000FF"/>
                  </a:solidFill>
                  <a:effectLst/>
                  <a:latin typeface="Verdana" pitchFamily="34" charset="0"/>
                </a:rPr>
                <a:t>Second Week Ending</a:t>
              </a:r>
            </a:p>
          </p:txBody>
        </p:sp>
        <p:sp>
          <p:nvSpPr>
            <p:cNvPr id="15" name="Striped Right Arrow 11">
              <a:extLst>
                <a:ext uri="{FF2B5EF4-FFF2-40B4-BE49-F238E27FC236}">
                  <a16:creationId xmlns:a16="http://schemas.microsoft.com/office/drawing/2014/main" id="{58EEDA96-3EE1-4B10-9103-CAE9DF6E78D0}"/>
                </a:ext>
              </a:extLst>
            </p:cNvPr>
            <p:cNvSpPr/>
            <p:nvPr/>
          </p:nvSpPr>
          <p:spPr bwMode="auto">
            <a:xfrm>
              <a:off x="1396886" y="3695700"/>
              <a:ext cx="6337564" cy="495300"/>
            </a:xfrm>
            <a:prstGeom prst="stripedRightArrow">
              <a:avLst>
                <a:gd name="adj1" fmla="val 59573"/>
                <a:gd name="adj2" fmla="val 50000"/>
              </a:avLst>
            </a:prstGeom>
            <a:solidFill>
              <a:srgbClr val="00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0" fontAlgn="base" latinLnBrk="0" hangingPunct="0">
                <a:lnSpc>
                  <a:spcPct val="100000"/>
                </a:lnSpc>
                <a:spcBef>
                  <a:spcPct val="20000"/>
                </a:spcBef>
                <a:spcAft>
                  <a:spcPct val="0"/>
                </a:spcAft>
                <a:buClrTx/>
                <a:buSzTx/>
                <a:buFontTx/>
                <a:buNone/>
                <a:tabLst/>
              </a:pPr>
              <a:endParaRPr kumimoji="0" lang="en-US" sz="3200" b="1" i="0" u="none" strike="noStrike" cap="none" normalizeH="0" baseline="0" dirty="0">
                <a:ln>
                  <a:noFill/>
                </a:ln>
                <a:solidFill>
                  <a:srgbClr val="0000FF"/>
                </a:solidFill>
                <a:effectLst/>
                <a:latin typeface="Verdana" pitchFamily="34" charset="0"/>
              </a:endParaRPr>
            </a:p>
          </p:txBody>
        </p:sp>
        <p:pic>
          <p:nvPicPr>
            <p:cNvPr id="16" name="Picture 1" descr="C:\Documents and Settings\cmcculloug\Local Settings\Temporary Internet Files\Content.IE5\TIOYRCZP\MC900442130[1].png">
              <a:extLst>
                <a:ext uri="{FF2B5EF4-FFF2-40B4-BE49-F238E27FC236}">
                  <a16:creationId xmlns:a16="http://schemas.microsoft.com/office/drawing/2014/main" id="{3B0D0B28-F6ED-419E-B349-B0AD654594A3}"/>
                </a:ext>
              </a:extLst>
            </p:cNvPr>
            <p:cNvPicPr>
              <a:picLocks noChangeAspect="1" noChangeArrowheads="1"/>
            </p:cNvPicPr>
            <p:nvPr/>
          </p:nvPicPr>
          <p:blipFill>
            <a:blip r:embed="rId5" cstate="print"/>
            <a:srcRect/>
            <a:stretch>
              <a:fillRect/>
            </a:stretch>
          </p:blipFill>
          <p:spPr bwMode="auto">
            <a:xfrm>
              <a:off x="4216400" y="3519297"/>
              <a:ext cx="781050" cy="671703"/>
            </a:xfrm>
            <a:prstGeom prst="rect">
              <a:avLst/>
            </a:prstGeom>
            <a:noFill/>
          </p:spPr>
        </p:pic>
        <p:sp>
          <p:nvSpPr>
            <p:cNvPr id="17" name="TextBox 16">
              <a:extLst>
                <a:ext uri="{FF2B5EF4-FFF2-40B4-BE49-F238E27FC236}">
                  <a16:creationId xmlns:a16="http://schemas.microsoft.com/office/drawing/2014/main" id="{05BC3FB5-6F4D-4BB9-9F77-A24E34D3EF1B}"/>
                </a:ext>
              </a:extLst>
            </p:cNvPr>
            <p:cNvSpPr txBox="1"/>
            <p:nvPr/>
          </p:nvSpPr>
          <p:spPr>
            <a:xfrm>
              <a:off x="7789372" y="2969441"/>
              <a:ext cx="1297478" cy="461665"/>
            </a:xfrm>
            <a:prstGeom prst="rect">
              <a:avLst/>
            </a:prstGeom>
            <a:noFill/>
          </p:spPr>
          <p:txBody>
            <a:bodyPr wrap="square" rtlCol="0">
              <a:spAutoFit/>
            </a:bodyPr>
            <a:lstStyle/>
            <a:p>
              <a:pPr algn="ctr"/>
              <a:r>
                <a:rPr lang="en-US" sz="1200" dirty="0"/>
                <a:t>2</a:t>
              </a:r>
              <a:r>
                <a:rPr lang="en-US" sz="1200" baseline="30000" dirty="0"/>
                <a:t>nd</a:t>
              </a:r>
              <a:r>
                <a:rPr lang="en-US" sz="1200" dirty="0"/>
                <a:t> Claimable Week</a:t>
              </a:r>
            </a:p>
          </p:txBody>
        </p:sp>
        <p:sp>
          <p:nvSpPr>
            <p:cNvPr id="18" name="TextBox 17">
              <a:extLst>
                <a:ext uri="{FF2B5EF4-FFF2-40B4-BE49-F238E27FC236}">
                  <a16:creationId xmlns:a16="http://schemas.microsoft.com/office/drawing/2014/main" id="{A49AB43A-04EB-4D01-8B5C-5F1D76983E7E}"/>
                </a:ext>
              </a:extLst>
            </p:cNvPr>
            <p:cNvSpPr txBox="1"/>
            <p:nvPr/>
          </p:nvSpPr>
          <p:spPr>
            <a:xfrm>
              <a:off x="7808382" y="1956137"/>
              <a:ext cx="1278467" cy="830997"/>
            </a:xfrm>
            <a:prstGeom prst="rect">
              <a:avLst/>
            </a:prstGeom>
            <a:noFill/>
          </p:spPr>
          <p:txBody>
            <a:bodyPr wrap="square" rtlCol="0">
              <a:spAutoFit/>
            </a:bodyPr>
            <a:lstStyle/>
            <a:p>
              <a:r>
                <a:rPr lang="en-US" sz="1200" dirty="0"/>
                <a:t>     1</a:t>
              </a:r>
              <a:r>
                <a:rPr lang="en-US" sz="1200" baseline="30000" dirty="0"/>
                <a:t>st</a:t>
              </a:r>
              <a:r>
                <a:rPr lang="en-US" sz="1200" dirty="0"/>
                <a:t> Claimable Week – Possible Waiting Wk </a:t>
              </a:r>
            </a:p>
          </p:txBody>
        </p:sp>
        <p:sp>
          <p:nvSpPr>
            <p:cNvPr id="19" name="Rectangle 18">
              <a:extLst>
                <a:ext uri="{FF2B5EF4-FFF2-40B4-BE49-F238E27FC236}">
                  <a16:creationId xmlns:a16="http://schemas.microsoft.com/office/drawing/2014/main" id="{065F2CD4-375B-4C9B-B5E3-5957DCF84DAF}"/>
                </a:ext>
              </a:extLst>
            </p:cNvPr>
            <p:cNvSpPr/>
            <p:nvPr/>
          </p:nvSpPr>
          <p:spPr bwMode="auto">
            <a:xfrm>
              <a:off x="103755" y="3810000"/>
              <a:ext cx="1219200" cy="533400"/>
            </a:xfrm>
            <a:prstGeom prst="rect">
              <a:avLst/>
            </a:prstGeom>
            <a:solidFill>
              <a:srgbClr val="00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763" marR="0" indent="-4763" algn="l" defTabSz="914400" rtl="0" eaLnBrk="0" fontAlgn="base" latinLnBrk="0" hangingPunct="0">
                <a:lnSpc>
                  <a:spcPct val="100000"/>
                </a:lnSpc>
                <a:spcBef>
                  <a:spcPct val="20000"/>
                </a:spcBef>
                <a:spcAft>
                  <a:spcPct val="0"/>
                </a:spcAft>
                <a:buClrTx/>
                <a:buSzTx/>
                <a:buFontTx/>
                <a:buNone/>
                <a:tabLst/>
              </a:pPr>
              <a:r>
                <a:rPr kumimoji="0" lang="en-US" sz="1100" b="1" i="0" u="none" strike="noStrike" cap="none" normalizeH="0" baseline="0" dirty="0">
                  <a:ln>
                    <a:noFill/>
                  </a:ln>
                  <a:solidFill>
                    <a:schemeClr val="bg1"/>
                  </a:solidFill>
                  <a:effectLst/>
                  <a:latin typeface="Verdana" pitchFamily="34" charset="0"/>
                </a:rPr>
                <a:t>File first biweekly claim</a:t>
              </a:r>
            </a:p>
          </p:txBody>
        </p:sp>
        <p:pic>
          <p:nvPicPr>
            <p:cNvPr id="20" name="Picture 2" descr="C:\Documents and Settings\cmcculloug\Local Settings\Temporary Internet Files\Content.IE5\XKM8P92O\MC900434749[1].png">
              <a:extLst>
                <a:ext uri="{FF2B5EF4-FFF2-40B4-BE49-F238E27FC236}">
                  <a16:creationId xmlns:a16="http://schemas.microsoft.com/office/drawing/2014/main" id="{074A8598-ABF3-48C9-B943-B705FD0E8AAF}"/>
                </a:ext>
              </a:extLst>
            </p:cNvPr>
            <p:cNvPicPr>
              <a:picLocks noChangeAspect="1" noChangeArrowheads="1"/>
            </p:cNvPicPr>
            <p:nvPr/>
          </p:nvPicPr>
          <p:blipFill>
            <a:blip r:embed="rId6" cstate="print"/>
            <a:srcRect/>
            <a:stretch>
              <a:fillRect/>
            </a:stretch>
          </p:blipFill>
          <p:spPr bwMode="auto">
            <a:xfrm>
              <a:off x="8629650" y="2219168"/>
              <a:ext cx="457200" cy="484910"/>
            </a:xfrm>
            <a:prstGeom prst="rect">
              <a:avLst/>
            </a:prstGeom>
            <a:noFill/>
          </p:spPr>
        </p:pic>
        <p:sp>
          <p:nvSpPr>
            <p:cNvPr id="21" name="Pentagon 8">
              <a:extLst>
                <a:ext uri="{FF2B5EF4-FFF2-40B4-BE49-F238E27FC236}">
                  <a16:creationId xmlns:a16="http://schemas.microsoft.com/office/drawing/2014/main" id="{8F525E42-F44B-458A-A350-A6B9A5ECDEA9}"/>
                </a:ext>
              </a:extLst>
            </p:cNvPr>
            <p:cNvSpPr/>
            <p:nvPr/>
          </p:nvSpPr>
          <p:spPr bwMode="auto">
            <a:xfrm>
              <a:off x="1322955" y="2133600"/>
              <a:ext cx="6485428" cy="300082"/>
            </a:xfrm>
            <a:prstGeom prst="homePlate">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a:ln>
                    <a:noFill/>
                  </a:ln>
                  <a:solidFill>
                    <a:srgbClr val="0000FF"/>
                  </a:solidFill>
                  <a:effectLst/>
                  <a:latin typeface="Verdana" pitchFamily="34" charset="0"/>
                </a:rPr>
                <a:t>First Week Ending (If new claim,</a:t>
              </a:r>
              <a:r>
                <a:rPr kumimoji="0" lang="en-US" sz="1400" b="1" i="0" u="none" strike="noStrike" cap="none" normalizeH="0" dirty="0">
                  <a:ln>
                    <a:noFill/>
                  </a:ln>
                  <a:solidFill>
                    <a:srgbClr val="0000FF"/>
                  </a:solidFill>
                  <a:effectLst/>
                  <a:latin typeface="Verdana" pitchFamily="34" charset="0"/>
                </a:rPr>
                <a:t> </a:t>
              </a:r>
              <a:r>
                <a:rPr kumimoji="0" lang="en-US" sz="1400" b="1" i="0" u="none" strike="noStrike" cap="none" normalizeH="0" baseline="0" dirty="0">
                  <a:ln>
                    <a:noFill/>
                  </a:ln>
                  <a:solidFill>
                    <a:srgbClr val="0000FF"/>
                  </a:solidFill>
                  <a:effectLst/>
                  <a:latin typeface="Verdana" pitchFamily="34" charset="0"/>
                </a:rPr>
                <a:t>Possible</a:t>
              </a:r>
              <a:r>
                <a:rPr kumimoji="0" lang="en-US" sz="1400" b="1" i="0" u="none" strike="noStrike" cap="none" normalizeH="0" dirty="0">
                  <a:ln>
                    <a:noFill/>
                  </a:ln>
                  <a:solidFill>
                    <a:srgbClr val="0000FF"/>
                  </a:solidFill>
                  <a:effectLst/>
                  <a:latin typeface="Verdana" pitchFamily="34" charset="0"/>
                </a:rPr>
                <a:t> </a:t>
              </a:r>
              <a:r>
                <a:rPr kumimoji="0" lang="en-US" sz="1400" b="1" i="0" u="none" strike="noStrike" cap="none" normalizeH="0" baseline="0" dirty="0">
                  <a:ln>
                    <a:noFill/>
                  </a:ln>
                  <a:solidFill>
                    <a:srgbClr val="0000FF"/>
                  </a:solidFill>
                  <a:effectLst/>
                  <a:latin typeface="Verdana" pitchFamily="34" charset="0"/>
                </a:rPr>
                <a:t>Waiting Wk.)</a:t>
              </a:r>
            </a:p>
          </p:txBody>
        </p:sp>
        <p:sp>
          <p:nvSpPr>
            <p:cNvPr id="23" name="Rectangle 22">
              <a:extLst>
                <a:ext uri="{FF2B5EF4-FFF2-40B4-BE49-F238E27FC236}">
                  <a16:creationId xmlns:a16="http://schemas.microsoft.com/office/drawing/2014/main" id="{6660926E-42A4-482D-954D-73C6FE77E5B6}"/>
                </a:ext>
              </a:extLst>
            </p:cNvPr>
            <p:cNvSpPr/>
            <p:nvPr/>
          </p:nvSpPr>
          <p:spPr bwMode="auto">
            <a:xfrm>
              <a:off x="95288" y="5410200"/>
              <a:ext cx="1219200" cy="533400"/>
            </a:xfrm>
            <a:prstGeom prst="rect">
              <a:avLst/>
            </a:prstGeom>
            <a:solidFill>
              <a:srgbClr val="00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763" marR="0" indent="-4763" algn="l" defTabSz="914400" rtl="0" eaLnBrk="0" fontAlgn="base" latinLnBrk="0" hangingPunct="0">
                <a:lnSpc>
                  <a:spcPct val="100000"/>
                </a:lnSpc>
                <a:spcBef>
                  <a:spcPct val="20000"/>
                </a:spcBef>
                <a:spcAft>
                  <a:spcPct val="0"/>
                </a:spcAft>
                <a:buClrTx/>
                <a:buSzTx/>
                <a:buFontTx/>
                <a:buNone/>
                <a:tabLst/>
              </a:pPr>
              <a:r>
                <a:rPr kumimoji="0" lang="en-US" sz="1100" b="1" i="0" u="none" strike="noStrike" cap="none" normalizeH="0" baseline="0" dirty="0">
                  <a:ln>
                    <a:noFill/>
                  </a:ln>
                  <a:solidFill>
                    <a:schemeClr val="bg1"/>
                  </a:solidFill>
                  <a:effectLst/>
                  <a:latin typeface="Verdana" pitchFamily="34" charset="0"/>
                </a:rPr>
                <a:t>File </a:t>
              </a:r>
              <a:r>
                <a:rPr lang="en-US" sz="1100" b="1" dirty="0">
                  <a:solidFill>
                    <a:schemeClr val="bg1"/>
                  </a:solidFill>
                  <a:latin typeface="Verdana" pitchFamily="34" charset="0"/>
                </a:rPr>
                <a:t>second </a:t>
              </a:r>
              <a:r>
                <a:rPr kumimoji="0" lang="en-US" sz="1100" b="1" i="0" u="none" strike="noStrike" cap="none" normalizeH="0" baseline="0" dirty="0">
                  <a:ln>
                    <a:noFill/>
                  </a:ln>
                  <a:solidFill>
                    <a:schemeClr val="bg1"/>
                  </a:solidFill>
                  <a:effectLst/>
                  <a:latin typeface="Verdana" pitchFamily="34" charset="0"/>
                </a:rPr>
                <a:t>biweekly claim</a:t>
              </a:r>
            </a:p>
          </p:txBody>
        </p:sp>
        <p:sp>
          <p:nvSpPr>
            <p:cNvPr id="24" name="TextBox 23">
              <a:extLst>
                <a:ext uri="{FF2B5EF4-FFF2-40B4-BE49-F238E27FC236}">
                  <a16:creationId xmlns:a16="http://schemas.microsoft.com/office/drawing/2014/main" id="{3D37B60E-CE56-4A2D-9D3C-F1A0C18662BD}"/>
                </a:ext>
              </a:extLst>
            </p:cNvPr>
            <p:cNvSpPr txBox="1"/>
            <p:nvPr/>
          </p:nvSpPr>
          <p:spPr>
            <a:xfrm>
              <a:off x="7781943" y="3879376"/>
              <a:ext cx="1297478" cy="461665"/>
            </a:xfrm>
            <a:prstGeom prst="rect">
              <a:avLst/>
            </a:prstGeom>
            <a:noFill/>
          </p:spPr>
          <p:txBody>
            <a:bodyPr wrap="square" rtlCol="0">
              <a:spAutoFit/>
            </a:bodyPr>
            <a:lstStyle/>
            <a:p>
              <a:pPr algn="ctr"/>
              <a:r>
                <a:rPr lang="en-US" sz="1200" dirty="0"/>
                <a:t>3</a:t>
              </a:r>
              <a:r>
                <a:rPr lang="en-US" sz="1200" baseline="30000" dirty="0"/>
                <a:t>rd</a:t>
              </a:r>
              <a:r>
                <a:rPr lang="en-US" sz="1200" dirty="0"/>
                <a:t> Claimable Week</a:t>
              </a:r>
            </a:p>
          </p:txBody>
        </p:sp>
        <p:sp>
          <p:nvSpPr>
            <p:cNvPr id="25" name="TextBox 24">
              <a:extLst>
                <a:ext uri="{FF2B5EF4-FFF2-40B4-BE49-F238E27FC236}">
                  <a16:creationId xmlns:a16="http://schemas.microsoft.com/office/drawing/2014/main" id="{480BBFFB-2B69-48EE-8639-0C99AA6BAE9A}"/>
                </a:ext>
              </a:extLst>
            </p:cNvPr>
            <p:cNvSpPr txBox="1"/>
            <p:nvPr/>
          </p:nvSpPr>
          <p:spPr>
            <a:xfrm>
              <a:off x="7781943" y="4703001"/>
              <a:ext cx="1297478" cy="461665"/>
            </a:xfrm>
            <a:prstGeom prst="rect">
              <a:avLst/>
            </a:prstGeom>
            <a:noFill/>
          </p:spPr>
          <p:txBody>
            <a:bodyPr wrap="square" rtlCol="0">
              <a:spAutoFit/>
            </a:bodyPr>
            <a:lstStyle/>
            <a:p>
              <a:pPr algn="ctr"/>
              <a:r>
                <a:rPr lang="en-US" sz="1200" dirty="0"/>
                <a:t>4</a:t>
              </a:r>
              <a:r>
                <a:rPr lang="en-US" sz="1200" baseline="30000" dirty="0"/>
                <a:t>th</a:t>
              </a:r>
              <a:r>
                <a:rPr lang="en-US" sz="1200" dirty="0"/>
                <a:t> Claimable Week</a:t>
              </a:r>
            </a:p>
          </p:txBody>
        </p:sp>
        <p:pic>
          <p:nvPicPr>
            <p:cNvPr id="26" name="Picture 1" descr="C:\Documents and Settings\cmcculloug\Local Settings\Temporary Internet Files\Content.IE5\TIOYRCZP\MC900442130[1].png">
              <a:extLst>
                <a:ext uri="{FF2B5EF4-FFF2-40B4-BE49-F238E27FC236}">
                  <a16:creationId xmlns:a16="http://schemas.microsoft.com/office/drawing/2014/main" id="{C57446EF-5AB9-4A9F-B245-2E561120770E}"/>
                </a:ext>
              </a:extLst>
            </p:cNvPr>
            <p:cNvPicPr>
              <a:picLocks noChangeAspect="1" noChangeArrowheads="1"/>
            </p:cNvPicPr>
            <p:nvPr/>
          </p:nvPicPr>
          <p:blipFill>
            <a:blip r:embed="rId5" cstate="print"/>
            <a:srcRect/>
            <a:stretch>
              <a:fillRect/>
            </a:stretch>
          </p:blipFill>
          <p:spPr bwMode="auto">
            <a:xfrm>
              <a:off x="4216400" y="5129044"/>
              <a:ext cx="736600" cy="626534"/>
            </a:xfrm>
            <a:prstGeom prst="rect">
              <a:avLst/>
            </a:prstGeom>
            <a:noFill/>
          </p:spPr>
        </p:pic>
        <p:sp>
          <p:nvSpPr>
            <p:cNvPr id="27" name="TextBox 26">
              <a:extLst>
                <a:ext uri="{FF2B5EF4-FFF2-40B4-BE49-F238E27FC236}">
                  <a16:creationId xmlns:a16="http://schemas.microsoft.com/office/drawing/2014/main" id="{7836B6D1-6927-460F-AD6F-4B86BFA41C16}"/>
                </a:ext>
              </a:extLst>
            </p:cNvPr>
            <p:cNvSpPr txBox="1"/>
            <p:nvPr/>
          </p:nvSpPr>
          <p:spPr>
            <a:xfrm>
              <a:off x="3886200" y="4116674"/>
              <a:ext cx="995508" cy="260382"/>
            </a:xfrm>
            <a:prstGeom prst="rect">
              <a:avLst/>
            </a:prstGeom>
            <a:noFill/>
          </p:spPr>
          <p:txBody>
            <a:bodyPr wrap="none" rtlCol="0">
              <a:spAutoFit/>
            </a:bodyPr>
            <a:lstStyle/>
            <a:p>
              <a:r>
                <a:rPr lang="en-US" sz="1050" dirty="0"/>
                <a:t>2 week of benefits</a:t>
              </a:r>
            </a:p>
          </p:txBody>
        </p:sp>
        <p:sp>
          <p:nvSpPr>
            <p:cNvPr id="28" name="TextBox 27">
              <a:extLst>
                <a:ext uri="{FF2B5EF4-FFF2-40B4-BE49-F238E27FC236}">
                  <a16:creationId xmlns:a16="http://schemas.microsoft.com/office/drawing/2014/main" id="{86ED8662-74FC-4B40-AB5B-A985DAB26640}"/>
                </a:ext>
              </a:extLst>
            </p:cNvPr>
            <p:cNvSpPr txBox="1"/>
            <p:nvPr/>
          </p:nvSpPr>
          <p:spPr>
            <a:xfrm>
              <a:off x="3936249" y="5709411"/>
              <a:ext cx="1338828" cy="253916"/>
            </a:xfrm>
            <a:prstGeom prst="rect">
              <a:avLst/>
            </a:prstGeom>
            <a:noFill/>
          </p:spPr>
          <p:txBody>
            <a:bodyPr wrap="none" rtlCol="0">
              <a:spAutoFit/>
            </a:bodyPr>
            <a:lstStyle/>
            <a:p>
              <a:r>
                <a:rPr lang="en-US" sz="1050" dirty="0"/>
                <a:t>2 weeks of benefits</a:t>
              </a:r>
            </a:p>
          </p:txBody>
        </p:sp>
        <p:pic>
          <p:nvPicPr>
            <p:cNvPr id="30" name="Picture 29">
              <a:extLst>
                <a:ext uri="{FF2B5EF4-FFF2-40B4-BE49-F238E27FC236}">
                  <a16:creationId xmlns:a16="http://schemas.microsoft.com/office/drawing/2014/main" id="{5DC21C64-C374-44DE-9B19-1F752745A73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713" y="5993097"/>
              <a:ext cx="772401" cy="731993"/>
            </a:xfrm>
            <a:prstGeom prst="rect">
              <a:avLst/>
            </a:prstGeom>
          </p:spPr>
        </p:pic>
        <p:sp>
          <p:nvSpPr>
            <p:cNvPr id="31" name="TextBox 30">
              <a:extLst>
                <a:ext uri="{FF2B5EF4-FFF2-40B4-BE49-F238E27FC236}">
                  <a16:creationId xmlns:a16="http://schemas.microsoft.com/office/drawing/2014/main" id="{23727A50-86F1-4603-8E68-FF11DCAD0470}"/>
                </a:ext>
              </a:extLst>
            </p:cNvPr>
            <p:cNvSpPr txBox="1"/>
            <p:nvPr/>
          </p:nvSpPr>
          <p:spPr>
            <a:xfrm>
              <a:off x="819654" y="6035929"/>
              <a:ext cx="4971546" cy="646331"/>
            </a:xfrm>
            <a:prstGeom prst="rect">
              <a:avLst/>
            </a:prstGeom>
            <a:noFill/>
          </p:spPr>
          <p:txBody>
            <a:bodyPr wrap="square" rtlCol="0">
              <a:spAutoFit/>
            </a:bodyPr>
            <a:lstStyle/>
            <a:p>
              <a:r>
                <a:rPr lang="en-US" dirty="0"/>
                <a:t>FPUC Payment, $600 per week effective the week ending 04/04/20. Paid Tuesday or Wednesday.</a:t>
              </a:r>
            </a:p>
          </p:txBody>
        </p:sp>
      </p:grpSp>
    </p:spTree>
    <p:extLst>
      <p:ext uri="{BB962C8B-B14F-4D97-AF65-F5344CB8AC3E}">
        <p14:creationId xmlns:p14="http://schemas.microsoft.com/office/powerpoint/2010/main" val="34061353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057DC-3822-4271-9B09-E4D6CE9CBED1}"/>
              </a:ext>
            </a:extLst>
          </p:cNvPr>
          <p:cNvSpPr>
            <a:spLocks noGrp="1"/>
          </p:cNvSpPr>
          <p:nvPr>
            <p:ph type="title"/>
          </p:nvPr>
        </p:nvSpPr>
        <p:spPr>
          <a:xfrm>
            <a:off x="518678" y="-176314"/>
            <a:ext cx="8333222" cy="1147969"/>
          </a:xfrm>
        </p:spPr>
        <p:txBody>
          <a:bodyPr/>
          <a:lstStyle/>
          <a:p>
            <a:r>
              <a:rPr lang="en-US" dirty="0"/>
              <a:t>Filing biweekly claims (continued)</a:t>
            </a:r>
          </a:p>
        </p:txBody>
      </p:sp>
      <p:grpSp>
        <p:nvGrpSpPr>
          <p:cNvPr id="29" name="Group 28">
            <a:extLst>
              <a:ext uri="{FF2B5EF4-FFF2-40B4-BE49-F238E27FC236}">
                <a16:creationId xmlns:a16="http://schemas.microsoft.com/office/drawing/2014/main" id="{831A3C0C-4CD7-4D30-8576-269FC1097153}"/>
              </a:ext>
            </a:extLst>
          </p:cNvPr>
          <p:cNvGrpSpPr/>
          <p:nvPr/>
        </p:nvGrpSpPr>
        <p:grpSpPr>
          <a:xfrm>
            <a:off x="609600" y="971655"/>
            <a:ext cx="10308336" cy="5886345"/>
            <a:chOff x="609600" y="911225"/>
            <a:chExt cx="8780463" cy="5946775"/>
          </a:xfrm>
        </p:grpSpPr>
        <p:graphicFrame>
          <p:nvGraphicFramePr>
            <p:cNvPr id="30" name="Object 29">
              <a:extLst>
                <a:ext uri="{FF2B5EF4-FFF2-40B4-BE49-F238E27FC236}">
                  <a16:creationId xmlns:a16="http://schemas.microsoft.com/office/drawing/2014/main" id="{3160E6E0-8284-42D6-A492-8BE17B969419}"/>
                </a:ext>
              </a:extLst>
            </p:cNvPr>
            <p:cNvGraphicFramePr>
              <a:graphicFrameLocks noChangeAspect="1"/>
            </p:cNvGraphicFramePr>
            <p:nvPr>
              <p:extLst>
                <p:ext uri="{D42A27DB-BD31-4B8C-83A1-F6EECF244321}">
                  <p14:modId xmlns:p14="http://schemas.microsoft.com/office/powerpoint/2010/main" val="1587092099"/>
                </p:ext>
              </p:extLst>
            </p:nvPr>
          </p:nvGraphicFramePr>
          <p:xfrm>
            <a:off x="609600" y="911225"/>
            <a:ext cx="8780463" cy="5126038"/>
          </p:xfrm>
          <a:graphic>
            <a:graphicData uri="http://schemas.openxmlformats.org/presentationml/2006/ole">
              <mc:AlternateContent xmlns:mc="http://schemas.openxmlformats.org/markup-compatibility/2006">
                <mc:Choice xmlns:v="urn:schemas-microsoft-com:vml" Requires="v">
                  <p:oleObj spid="_x0000_s4202" name="Worksheet" r:id="rId3" imgW="7125175" imgH="3189374" progId="Excel.Sheet.12">
                    <p:embed/>
                  </p:oleObj>
                </mc:Choice>
                <mc:Fallback>
                  <p:oleObj name="Worksheet" r:id="rId3" imgW="7125175" imgH="3189374" progId="Excel.Sheet.12">
                    <p:embed/>
                    <p:pic>
                      <p:nvPicPr>
                        <p:cNvPr id="23" name="Object 22"/>
                        <p:cNvPicPr/>
                        <p:nvPr/>
                      </p:nvPicPr>
                      <p:blipFill>
                        <a:blip r:embed="rId4"/>
                        <a:stretch>
                          <a:fillRect/>
                        </a:stretch>
                      </p:blipFill>
                      <p:spPr>
                        <a:xfrm>
                          <a:off x="609600" y="911225"/>
                          <a:ext cx="8780463" cy="5126038"/>
                        </a:xfrm>
                        <a:prstGeom prst="rect">
                          <a:avLst/>
                        </a:prstGeom>
                      </p:spPr>
                    </p:pic>
                  </p:oleObj>
                </mc:Fallback>
              </mc:AlternateContent>
            </a:graphicData>
          </a:graphic>
        </p:graphicFrame>
        <p:pic>
          <p:nvPicPr>
            <p:cNvPr id="31" name="Picture 1" descr="C:\Documents and Settings\cmcculloug\Local Settings\Temporary Internet Files\Content.IE5\TIOYRCZP\MC900442130[1].png">
              <a:extLst>
                <a:ext uri="{FF2B5EF4-FFF2-40B4-BE49-F238E27FC236}">
                  <a16:creationId xmlns:a16="http://schemas.microsoft.com/office/drawing/2014/main" id="{C3A646D6-F70D-4B24-B670-CC0AA5867065}"/>
                </a:ext>
              </a:extLst>
            </p:cNvPr>
            <p:cNvPicPr>
              <a:picLocks noChangeAspect="1" noChangeArrowheads="1"/>
            </p:cNvPicPr>
            <p:nvPr/>
          </p:nvPicPr>
          <p:blipFill>
            <a:blip r:embed="rId5" cstate="print"/>
            <a:srcRect/>
            <a:stretch>
              <a:fillRect/>
            </a:stretch>
          </p:blipFill>
          <p:spPr bwMode="auto">
            <a:xfrm>
              <a:off x="4685743" y="2048112"/>
              <a:ext cx="736600" cy="671703"/>
            </a:xfrm>
            <a:prstGeom prst="rect">
              <a:avLst/>
            </a:prstGeom>
            <a:noFill/>
          </p:spPr>
        </p:pic>
        <p:sp>
          <p:nvSpPr>
            <p:cNvPr id="32" name="Rectangle 31">
              <a:extLst>
                <a:ext uri="{FF2B5EF4-FFF2-40B4-BE49-F238E27FC236}">
                  <a16:creationId xmlns:a16="http://schemas.microsoft.com/office/drawing/2014/main" id="{D5E840F1-B596-4187-8AD8-3361C2E3D274}"/>
                </a:ext>
              </a:extLst>
            </p:cNvPr>
            <p:cNvSpPr/>
            <p:nvPr/>
          </p:nvSpPr>
          <p:spPr bwMode="auto">
            <a:xfrm>
              <a:off x="617548" y="2266017"/>
              <a:ext cx="1219200" cy="533400"/>
            </a:xfrm>
            <a:prstGeom prst="rect">
              <a:avLst/>
            </a:prstGeom>
            <a:solidFill>
              <a:srgbClr val="00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763" marR="0" indent="-4763" algn="l" defTabSz="914400" rtl="0" eaLnBrk="0" fontAlgn="base" latinLnBrk="0" hangingPunct="0">
                <a:lnSpc>
                  <a:spcPct val="100000"/>
                </a:lnSpc>
                <a:spcBef>
                  <a:spcPct val="20000"/>
                </a:spcBef>
                <a:spcAft>
                  <a:spcPct val="0"/>
                </a:spcAft>
                <a:buClrTx/>
                <a:buSzTx/>
                <a:buFontTx/>
                <a:buNone/>
                <a:tabLst/>
              </a:pPr>
              <a:r>
                <a:rPr kumimoji="0" lang="en-US" sz="1100" b="1" i="0" u="none" strike="noStrike" cap="none" normalizeH="0" baseline="0" dirty="0">
                  <a:ln>
                    <a:noFill/>
                  </a:ln>
                  <a:solidFill>
                    <a:schemeClr val="bg1"/>
                  </a:solidFill>
                  <a:effectLst/>
                  <a:latin typeface="Verdana" pitchFamily="34" charset="0"/>
                </a:rPr>
                <a:t>File biweekly claim</a:t>
              </a:r>
            </a:p>
          </p:txBody>
        </p:sp>
        <p:sp>
          <p:nvSpPr>
            <p:cNvPr id="33" name="Rectangle 32">
              <a:extLst>
                <a:ext uri="{FF2B5EF4-FFF2-40B4-BE49-F238E27FC236}">
                  <a16:creationId xmlns:a16="http://schemas.microsoft.com/office/drawing/2014/main" id="{0938DA34-C5B0-46E6-86EE-9AA7F7F42428}"/>
                </a:ext>
              </a:extLst>
            </p:cNvPr>
            <p:cNvSpPr/>
            <p:nvPr/>
          </p:nvSpPr>
          <p:spPr bwMode="auto">
            <a:xfrm>
              <a:off x="640275" y="3914180"/>
              <a:ext cx="1219200" cy="533400"/>
            </a:xfrm>
            <a:prstGeom prst="rect">
              <a:avLst/>
            </a:prstGeom>
            <a:solidFill>
              <a:srgbClr val="00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763" marR="0" indent="-4763" algn="l" defTabSz="914400" rtl="0" eaLnBrk="0" fontAlgn="base" latinLnBrk="0" hangingPunct="0">
                <a:lnSpc>
                  <a:spcPct val="100000"/>
                </a:lnSpc>
                <a:spcBef>
                  <a:spcPct val="20000"/>
                </a:spcBef>
                <a:spcAft>
                  <a:spcPct val="0"/>
                </a:spcAft>
                <a:buClrTx/>
                <a:buSzTx/>
                <a:buFontTx/>
                <a:buNone/>
                <a:tabLst/>
              </a:pPr>
              <a:r>
                <a:rPr kumimoji="0" lang="en-US" sz="1100" b="1" i="0" u="none" strike="noStrike" cap="none" normalizeH="0" baseline="0" dirty="0">
                  <a:ln>
                    <a:noFill/>
                  </a:ln>
                  <a:solidFill>
                    <a:schemeClr val="bg1"/>
                  </a:solidFill>
                  <a:effectLst/>
                  <a:latin typeface="Verdana" pitchFamily="34" charset="0"/>
                </a:rPr>
                <a:t>File</a:t>
              </a:r>
              <a:r>
                <a:rPr lang="en-US" sz="1100" b="1" dirty="0">
                  <a:solidFill>
                    <a:schemeClr val="bg1"/>
                  </a:solidFill>
                  <a:latin typeface="Verdana" pitchFamily="34" charset="0"/>
                </a:rPr>
                <a:t> </a:t>
              </a:r>
              <a:r>
                <a:rPr kumimoji="0" lang="en-US" sz="1100" b="1" i="0" u="none" strike="noStrike" cap="none" normalizeH="0" baseline="0" dirty="0">
                  <a:ln>
                    <a:noFill/>
                  </a:ln>
                  <a:solidFill>
                    <a:schemeClr val="bg1"/>
                  </a:solidFill>
                  <a:effectLst/>
                  <a:latin typeface="Verdana" pitchFamily="34" charset="0"/>
                </a:rPr>
                <a:t>biweekly claim</a:t>
              </a:r>
            </a:p>
          </p:txBody>
        </p:sp>
        <p:pic>
          <p:nvPicPr>
            <p:cNvPr id="34" name="Picture 1" descr="C:\Documents and Settings\cmcculloug\Local Settings\Temporary Internet Files\Content.IE5\TIOYRCZP\MC900442130[1].png">
              <a:extLst>
                <a:ext uri="{FF2B5EF4-FFF2-40B4-BE49-F238E27FC236}">
                  <a16:creationId xmlns:a16="http://schemas.microsoft.com/office/drawing/2014/main" id="{62D0D651-5C21-4CA1-8316-394C0E0908B7}"/>
                </a:ext>
              </a:extLst>
            </p:cNvPr>
            <p:cNvPicPr>
              <a:picLocks noChangeAspect="1" noChangeArrowheads="1"/>
            </p:cNvPicPr>
            <p:nvPr/>
          </p:nvPicPr>
          <p:blipFill>
            <a:blip r:embed="rId5" cstate="print"/>
            <a:srcRect/>
            <a:stretch>
              <a:fillRect/>
            </a:stretch>
          </p:blipFill>
          <p:spPr bwMode="auto">
            <a:xfrm>
              <a:off x="4685743" y="3670966"/>
              <a:ext cx="736600" cy="626534"/>
            </a:xfrm>
            <a:prstGeom prst="rect">
              <a:avLst/>
            </a:prstGeom>
            <a:noFill/>
          </p:spPr>
        </p:pic>
        <p:sp>
          <p:nvSpPr>
            <p:cNvPr id="35" name="Rectangle 34">
              <a:extLst>
                <a:ext uri="{FF2B5EF4-FFF2-40B4-BE49-F238E27FC236}">
                  <a16:creationId xmlns:a16="http://schemas.microsoft.com/office/drawing/2014/main" id="{BDD0E770-A4E6-44D9-8B89-5067CBB87A59}"/>
                </a:ext>
              </a:extLst>
            </p:cNvPr>
            <p:cNvSpPr/>
            <p:nvPr/>
          </p:nvSpPr>
          <p:spPr bwMode="auto">
            <a:xfrm>
              <a:off x="663297" y="5510510"/>
              <a:ext cx="1219200" cy="533400"/>
            </a:xfrm>
            <a:prstGeom prst="rect">
              <a:avLst/>
            </a:prstGeom>
            <a:solidFill>
              <a:srgbClr val="00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763" marR="0" indent="-4763" algn="l" defTabSz="914400" rtl="0" eaLnBrk="0" fontAlgn="base" latinLnBrk="0" hangingPunct="0">
                <a:lnSpc>
                  <a:spcPct val="100000"/>
                </a:lnSpc>
                <a:spcBef>
                  <a:spcPct val="20000"/>
                </a:spcBef>
                <a:spcAft>
                  <a:spcPct val="0"/>
                </a:spcAft>
                <a:buClrTx/>
                <a:buSzTx/>
                <a:buFontTx/>
                <a:buNone/>
                <a:tabLst/>
              </a:pPr>
              <a:r>
                <a:rPr kumimoji="0" lang="en-US" sz="1100" b="1" i="0" u="none" strike="noStrike" cap="none" normalizeH="0" baseline="0" dirty="0">
                  <a:ln>
                    <a:noFill/>
                  </a:ln>
                  <a:solidFill>
                    <a:schemeClr val="bg1"/>
                  </a:solidFill>
                  <a:effectLst/>
                  <a:latin typeface="Verdana" pitchFamily="34" charset="0"/>
                </a:rPr>
                <a:t>File</a:t>
              </a:r>
              <a:r>
                <a:rPr lang="en-US" sz="1100" b="1" dirty="0">
                  <a:solidFill>
                    <a:schemeClr val="bg1"/>
                  </a:solidFill>
                  <a:latin typeface="Verdana" pitchFamily="34" charset="0"/>
                </a:rPr>
                <a:t> </a:t>
              </a:r>
              <a:r>
                <a:rPr kumimoji="0" lang="en-US" sz="1100" b="1" i="0" u="none" strike="noStrike" cap="none" normalizeH="0" baseline="0" dirty="0">
                  <a:ln>
                    <a:noFill/>
                  </a:ln>
                  <a:solidFill>
                    <a:schemeClr val="bg1"/>
                  </a:solidFill>
                  <a:effectLst/>
                  <a:latin typeface="Verdana" pitchFamily="34" charset="0"/>
                </a:rPr>
                <a:t>biweekly claim</a:t>
              </a:r>
            </a:p>
          </p:txBody>
        </p:sp>
        <p:pic>
          <p:nvPicPr>
            <p:cNvPr id="36" name="Picture 1" descr="C:\Documents and Settings\cmcculloug\Local Settings\Temporary Internet Files\Content.IE5\TIOYRCZP\MC900442130[1].png">
              <a:extLst>
                <a:ext uri="{FF2B5EF4-FFF2-40B4-BE49-F238E27FC236}">
                  <a16:creationId xmlns:a16="http://schemas.microsoft.com/office/drawing/2014/main" id="{463BD78B-35AE-43F4-B33E-4E35558392BC}"/>
                </a:ext>
              </a:extLst>
            </p:cNvPr>
            <p:cNvPicPr>
              <a:picLocks noChangeAspect="1" noChangeArrowheads="1"/>
            </p:cNvPicPr>
            <p:nvPr/>
          </p:nvPicPr>
          <p:blipFill>
            <a:blip r:embed="rId5" cstate="print"/>
            <a:srcRect/>
            <a:stretch>
              <a:fillRect/>
            </a:stretch>
          </p:blipFill>
          <p:spPr bwMode="auto">
            <a:xfrm>
              <a:off x="4685743" y="5336659"/>
              <a:ext cx="736600" cy="626534"/>
            </a:xfrm>
            <a:prstGeom prst="rect">
              <a:avLst/>
            </a:prstGeom>
            <a:noFill/>
          </p:spPr>
        </p:pic>
        <p:pic>
          <p:nvPicPr>
            <p:cNvPr id="37" name="Picture 36">
              <a:extLst>
                <a:ext uri="{FF2B5EF4-FFF2-40B4-BE49-F238E27FC236}">
                  <a16:creationId xmlns:a16="http://schemas.microsoft.com/office/drawing/2014/main" id="{82F6E531-4B8C-483F-8074-44F4E188BB3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09392" y="4447580"/>
              <a:ext cx="772401" cy="731993"/>
            </a:xfrm>
            <a:prstGeom prst="rect">
              <a:avLst/>
            </a:prstGeom>
          </p:spPr>
        </p:pic>
        <p:pic>
          <p:nvPicPr>
            <p:cNvPr id="38" name="Picture 37">
              <a:extLst>
                <a:ext uri="{FF2B5EF4-FFF2-40B4-BE49-F238E27FC236}">
                  <a16:creationId xmlns:a16="http://schemas.microsoft.com/office/drawing/2014/main" id="{723B1549-A752-46B4-BE16-473B2F42F35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09392" y="2789005"/>
              <a:ext cx="772401" cy="731993"/>
            </a:xfrm>
            <a:prstGeom prst="rect">
              <a:avLst/>
            </a:prstGeom>
          </p:spPr>
        </p:pic>
        <p:pic>
          <p:nvPicPr>
            <p:cNvPr id="39" name="Picture 38">
              <a:extLst>
                <a:ext uri="{FF2B5EF4-FFF2-40B4-BE49-F238E27FC236}">
                  <a16:creationId xmlns:a16="http://schemas.microsoft.com/office/drawing/2014/main" id="{8C26ED5B-702C-430D-A08C-13F0A1DD77A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09393" y="1199217"/>
              <a:ext cx="772401" cy="731993"/>
            </a:xfrm>
            <a:prstGeom prst="rect">
              <a:avLst/>
            </a:prstGeom>
          </p:spPr>
        </p:pic>
        <p:sp>
          <p:nvSpPr>
            <p:cNvPr id="40" name="TextBox 39">
              <a:extLst>
                <a:ext uri="{FF2B5EF4-FFF2-40B4-BE49-F238E27FC236}">
                  <a16:creationId xmlns:a16="http://schemas.microsoft.com/office/drawing/2014/main" id="{DB208FBB-C758-446D-B48A-0AC1340C6D6B}"/>
                </a:ext>
              </a:extLst>
            </p:cNvPr>
            <p:cNvSpPr txBox="1"/>
            <p:nvPr/>
          </p:nvSpPr>
          <p:spPr>
            <a:xfrm>
              <a:off x="4450042" y="5841828"/>
              <a:ext cx="1338828" cy="253916"/>
            </a:xfrm>
            <a:prstGeom prst="rect">
              <a:avLst/>
            </a:prstGeom>
            <a:noFill/>
          </p:spPr>
          <p:txBody>
            <a:bodyPr wrap="none" rtlCol="0">
              <a:spAutoFit/>
            </a:bodyPr>
            <a:lstStyle/>
            <a:p>
              <a:r>
                <a:rPr lang="en-US" sz="1050" dirty="0"/>
                <a:t>2 weeks of benefits</a:t>
              </a:r>
            </a:p>
          </p:txBody>
        </p:sp>
        <p:sp>
          <p:nvSpPr>
            <p:cNvPr id="41" name="TextBox 40">
              <a:extLst>
                <a:ext uri="{FF2B5EF4-FFF2-40B4-BE49-F238E27FC236}">
                  <a16:creationId xmlns:a16="http://schemas.microsoft.com/office/drawing/2014/main" id="{B602BB22-E824-4363-AF1C-81E2C24D233A}"/>
                </a:ext>
              </a:extLst>
            </p:cNvPr>
            <p:cNvSpPr txBox="1"/>
            <p:nvPr/>
          </p:nvSpPr>
          <p:spPr>
            <a:xfrm>
              <a:off x="4450042" y="4223895"/>
              <a:ext cx="1338828" cy="253916"/>
            </a:xfrm>
            <a:prstGeom prst="rect">
              <a:avLst/>
            </a:prstGeom>
            <a:noFill/>
          </p:spPr>
          <p:txBody>
            <a:bodyPr wrap="none" rtlCol="0">
              <a:spAutoFit/>
            </a:bodyPr>
            <a:lstStyle/>
            <a:p>
              <a:r>
                <a:rPr lang="en-US" sz="1050" dirty="0"/>
                <a:t>2 weeks of benefits</a:t>
              </a:r>
            </a:p>
          </p:txBody>
        </p:sp>
        <p:sp>
          <p:nvSpPr>
            <p:cNvPr id="42" name="TextBox 41">
              <a:extLst>
                <a:ext uri="{FF2B5EF4-FFF2-40B4-BE49-F238E27FC236}">
                  <a16:creationId xmlns:a16="http://schemas.microsoft.com/office/drawing/2014/main" id="{ED0A626B-AFDE-4C46-908C-4AB02549BEAD}"/>
                </a:ext>
              </a:extLst>
            </p:cNvPr>
            <p:cNvSpPr txBox="1"/>
            <p:nvPr/>
          </p:nvSpPr>
          <p:spPr>
            <a:xfrm>
              <a:off x="3239327" y="5044221"/>
              <a:ext cx="1338828" cy="253916"/>
            </a:xfrm>
            <a:prstGeom prst="rect">
              <a:avLst/>
            </a:prstGeom>
            <a:noFill/>
          </p:spPr>
          <p:txBody>
            <a:bodyPr wrap="none" rtlCol="0">
              <a:spAutoFit/>
            </a:bodyPr>
            <a:lstStyle/>
            <a:p>
              <a:r>
                <a:rPr lang="en-US" sz="1050" dirty="0"/>
                <a:t>2 weeks of benefits</a:t>
              </a:r>
            </a:p>
          </p:txBody>
        </p:sp>
        <p:sp>
          <p:nvSpPr>
            <p:cNvPr id="43" name="TextBox 42">
              <a:extLst>
                <a:ext uri="{FF2B5EF4-FFF2-40B4-BE49-F238E27FC236}">
                  <a16:creationId xmlns:a16="http://schemas.microsoft.com/office/drawing/2014/main" id="{3DC5B3DE-EAC5-44A5-AA09-8EE7D8A69FD4}"/>
                </a:ext>
              </a:extLst>
            </p:cNvPr>
            <p:cNvSpPr txBox="1"/>
            <p:nvPr/>
          </p:nvSpPr>
          <p:spPr>
            <a:xfrm>
              <a:off x="3260109" y="3417050"/>
              <a:ext cx="1338828" cy="253916"/>
            </a:xfrm>
            <a:prstGeom prst="rect">
              <a:avLst/>
            </a:prstGeom>
            <a:noFill/>
          </p:spPr>
          <p:txBody>
            <a:bodyPr wrap="none" rtlCol="0">
              <a:spAutoFit/>
            </a:bodyPr>
            <a:lstStyle/>
            <a:p>
              <a:r>
                <a:rPr lang="en-US" sz="1050" dirty="0"/>
                <a:t>2 weeks of benefits</a:t>
              </a:r>
            </a:p>
          </p:txBody>
        </p:sp>
        <p:sp>
          <p:nvSpPr>
            <p:cNvPr id="44" name="TextBox 43">
              <a:extLst>
                <a:ext uri="{FF2B5EF4-FFF2-40B4-BE49-F238E27FC236}">
                  <a16:creationId xmlns:a16="http://schemas.microsoft.com/office/drawing/2014/main" id="{739B192A-A691-46B7-8154-45A4572988A3}"/>
                </a:ext>
              </a:extLst>
            </p:cNvPr>
            <p:cNvSpPr txBox="1"/>
            <p:nvPr/>
          </p:nvSpPr>
          <p:spPr>
            <a:xfrm>
              <a:off x="4450042" y="2617553"/>
              <a:ext cx="1338828" cy="253916"/>
            </a:xfrm>
            <a:prstGeom prst="rect">
              <a:avLst/>
            </a:prstGeom>
            <a:noFill/>
          </p:spPr>
          <p:txBody>
            <a:bodyPr wrap="none" rtlCol="0">
              <a:spAutoFit/>
            </a:bodyPr>
            <a:lstStyle/>
            <a:p>
              <a:r>
                <a:rPr lang="en-US" sz="1050" dirty="0"/>
                <a:t>2 weeks of benefits</a:t>
              </a:r>
            </a:p>
          </p:txBody>
        </p:sp>
        <p:sp>
          <p:nvSpPr>
            <p:cNvPr id="45" name="TextBox 44">
              <a:extLst>
                <a:ext uri="{FF2B5EF4-FFF2-40B4-BE49-F238E27FC236}">
                  <a16:creationId xmlns:a16="http://schemas.microsoft.com/office/drawing/2014/main" id="{C2187A2F-61C0-4B0F-87A7-1CC10A38BE03}"/>
                </a:ext>
              </a:extLst>
            </p:cNvPr>
            <p:cNvSpPr txBox="1"/>
            <p:nvPr/>
          </p:nvSpPr>
          <p:spPr>
            <a:xfrm>
              <a:off x="3260109" y="1781651"/>
              <a:ext cx="1338828" cy="253916"/>
            </a:xfrm>
            <a:prstGeom prst="rect">
              <a:avLst/>
            </a:prstGeom>
            <a:noFill/>
          </p:spPr>
          <p:txBody>
            <a:bodyPr wrap="none" rtlCol="0">
              <a:spAutoFit/>
            </a:bodyPr>
            <a:lstStyle/>
            <a:p>
              <a:r>
                <a:rPr lang="en-US" sz="1050" dirty="0"/>
                <a:t>2 weeks of benefits</a:t>
              </a:r>
            </a:p>
          </p:txBody>
        </p:sp>
        <p:pic>
          <p:nvPicPr>
            <p:cNvPr id="46" name="Picture 45">
              <a:extLst>
                <a:ext uri="{FF2B5EF4-FFF2-40B4-BE49-F238E27FC236}">
                  <a16:creationId xmlns:a16="http://schemas.microsoft.com/office/drawing/2014/main" id="{B8ECFF73-1AEC-4343-B9EF-4BBE1504306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3297" y="6126007"/>
              <a:ext cx="772401" cy="731993"/>
            </a:xfrm>
            <a:prstGeom prst="rect">
              <a:avLst/>
            </a:prstGeom>
          </p:spPr>
        </p:pic>
        <p:sp>
          <p:nvSpPr>
            <p:cNvPr id="47" name="TextBox 46">
              <a:extLst>
                <a:ext uri="{FF2B5EF4-FFF2-40B4-BE49-F238E27FC236}">
                  <a16:creationId xmlns:a16="http://schemas.microsoft.com/office/drawing/2014/main" id="{022FAE96-53A0-4471-A0E2-83F9571F3D38}"/>
                </a:ext>
              </a:extLst>
            </p:cNvPr>
            <p:cNvSpPr txBox="1"/>
            <p:nvPr/>
          </p:nvSpPr>
          <p:spPr>
            <a:xfrm>
              <a:off x="1368399" y="6211669"/>
              <a:ext cx="4936594" cy="646331"/>
            </a:xfrm>
            <a:prstGeom prst="rect">
              <a:avLst/>
            </a:prstGeom>
            <a:noFill/>
          </p:spPr>
          <p:txBody>
            <a:bodyPr wrap="square" rtlCol="0">
              <a:spAutoFit/>
            </a:bodyPr>
            <a:lstStyle/>
            <a:p>
              <a:r>
                <a:rPr lang="en-US" dirty="0"/>
                <a:t>FPUC Payment, $600 per week effective the week ending 04/04/20. Paid Tuesday or Wednesday.</a:t>
              </a:r>
            </a:p>
          </p:txBody>
        </p:sp>
        <p:sp>
          <p:nvSpPr>
            <p:cNvPr id="48" name="Arrow: Right 47">
              <a:extLst>
                <a:ext uri="{FF2B5EF4-FFF2-40B4-BE49-F238E27FC236}">
                  <a16:creationId xmlns:a16="http://schemas.microsoft.com/office/drawing/2014/main" id="{1BAB59B8-FB2A-4261-8B30-BAAC18FD8055}"/>
                </a:ext>
              </a:extLst>
            </p:cNvPr>
            <p:cNvSpPr/>
            <p:nvPr/>
          </p:nvSpPr>
          <p:spPr>
            <a:xfrm>
              <a:off x="4311093" y="4624175"/>
              <a:ext cx="838200" cy="465408"/>
            </a:xfrm>
            <a:prstGeom prst="rightArrow">
              <a:avLst/>
            </a:prstGeom>
            <a:solidFill>
              <a:srgbClr val="72CF3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Arrow: Right 48">
              <a:extLst>
                <a:ext uri="{FF2B5EF4-FFF2-40B4-BE49-F238E27FC236}">
                  <a16:creationId xmlns:a16="http://schemas.microsoft.com/office/drawing/2014/main" id="{FE11EDD3-50BC-4037-A1C0-83A52B4904ED}"/>
                </a:ext>
              </a:extLst>
            </p:cNvPr>
            <p:cNvSpPr/>
            <p:nvPr/>
          </p:nvSpPr>
          <p:spPr>
            <a:xfrm>
              <a:off x="4331076" y="3053904"/>
              <a:ext cx="838200" cy="465408"/>
            </a:xfrm>
            <a:prstGeom prst="rightArrow">
              <a:avLst/>
            </a:prstGeom>
            <a:solidFill>
              <a:srgbClr val="72CF3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Arrow: Right 49">
              <a:extLst>
                <a:ext uri="{FF2B5EF4-FFF2-40B4-BE49-F238E27FC236}">
                  <a16:creationId xmlns:a16="http://schemas.microsoft.com/office/drawing/2014/main" id="{22DBA73F-69C8-4E58-9BDA-EB76608D038A}"/>
                </a:ext>
              </a:extLst>
            </p:cNvPr>
            <p:cNvSpPr/>
            <p:nvPr/>
          </p:nvSpPr>
          <p:spPr>
            <a:xfrm>
              <a:off x="4311093" y="1402393"/>
              <a:ext cx="838200" cy="465408"/>
            </a:xfrm>
            <a:prstGeom prst="rightArrow">
              <a:avLst/>
            </a:prstGeom>
            <a:solidFill>
              <a:srgbClr val="72CF3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03392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EDA03C5-07BA-4CC9-943A-689660EDDDD8}"/>
              </a:ext>
            </a:extLst>
          </p:cNvPr>
          <p:cNvSpPr>
            <a:spLocks noGrp="1"/>
          </p:cNvSpPr>
          <p:nvPr>
            <p:ph type="body" sz="quarter" idx="16"/>
          </p:nvPr>
        </p:nvSpPr>
        <p:spPr>
          <a:xfrm>
            <a:off x="520492" y="1376932"/>
            <a:ext cx="11193987" cy="608895"/>
          </a:xfrm>
        </p:spPr>
        <p:txBody>
          <a:bodyPr/>
          <a:lstStyle/>
          <a:p>
            <a:r>
              <a:rPr lang="en-US" dirty="0"/>
              <a:t>Department actions and things to keep in mind – each topic listed below will be covered on the following slides.</a:t>
            </a:r>
            <a:endParaRPr lang="en-US" dirty="0">
              <a:solidFill>
                <a:srgbClr val="FF0000"/>
              </a:solidFill>
            </a:endParaRPr>
          </a:p>
        </p:txBody>
      </p:sp>
      <p:sp>
        <p:nvSpPr>
          <p:cNvPr id="4" name="Title 3">
            <a:extLst>
              <a:ext uri="{FF2B5EF4-FFF2-40B4-BE49-F238E27FC236}">
                <a16:creationId xmlns:a16="http://schemas.microsoft.com/office/drawing/2014/main" id="{F7F11AD4-11D1-4118-A823-E084C35D1823}"/>
              </a:ext>
            </a:extLst>
          </p:cNvPr>
          <p:cNvSpPr>
            <a:spLocks noGrp="1"/>
          </p:cNvSpPr>
          <p:nvPr>
            <p:ph type="title"/>
          </p:nvPr>
        </p:nvSpPr>
        <p:spPr>
          <a:xfrm>
            <a:off x="518678" y="209028"/>
            <a:ext cx="9576298" cy="1147969"/>
          </a:xfrm>
        </p:spPr>
        <p:txBody>
          <a:bodyPr/>
          <a:lstStyle/>
          <a:p>
            <a:r>
              <a:rPr lang="en-US" dirty="0"/>
              <a:t>Changes to requirements and important tips</a:t>
            </a:r>
          </a:p>
        </p:txBody>
      </p:sp>
      <p:sp>
        <p:nvSpPr>
          <p:cNvPr id="5" name="Rectangle 4">
            <a:extLst>
              <a:ext uri="{FF2B5EF4-FFF2-40B4-BE49-F238E27FC236}">
                <a16:creationId xmlns:a16="http://schemas.microsoft.com/office/drawing/2014/main" id="{71E06E2B-4B39-4853-A515-34838F044AE7}"/>
              </a:ext>
            </a:extLst>
          </p:cNvPr>
          <p:cNvSpPr/>
          <p:nvPr/>
        </p:nvSpPr>
        <p:spPr>
          <a:xfrm>
            <a:off x="518678" y="2285089"/>
            <a:ext cx="10124938" cy="3785652"/>
          </a:xfrm>
          <a:prstGeom prst="rect">
            <a:avLst/>
          </a:prstGeom>
        </p:spPr>
        <p:txBody>
          <a:bodyPr wrap="square">
            <a:spAutoFit/>
          </a:bodyPr>
          <a:lstStyle/>
          <a:p>
            <a:pPr marL="285750" indent="-285750">
              <a:buClr>
                <a:srgbClr val="FFC000"/>
              </a:buClr>
              <a:buFont typeface="Arial" panose="020B0604020202020204" pitchFamily="34" charset="0"/>
              <a:buChar char="•"/>
            </a:pPr>
            <a:r>
              <a:rPr lang="en-US" sz="2000" dirty="0"/>
              <a:t>Waiting Week Requirement Suspended</a:t>
            </a:r>
          </a:p>
          <a:p>
            <a:pPr marL="285750" indent="-285750">
              <a:buClr>
                <a:srgbClr val="FFC000"/>
              </a:buClr>
              <a:buFont typeface="Arial" panose="020B0604020202020204" pitchFamily="34" charset="0"/>
              <a:buChar char="•"/>
            </a:pPr>
            <a:r>
              <a:rPr lang="en-US" sz="2000" dirty="0"/>
              <a:t>Work Search and Work Registration requirements are temporarily waived for all UC claimants</a:t>
            </a:r>
          </a:p>
          <a:p>
            <a:pPr marL="285750" indent="-285750">
              <a:buClr>
                <a:srgbClr val="FFC000"/>
              </a:buClr>
              <a:buFont typeface="Arial" panose="020B0604020202020204" pitchFamily="34" charset="0"/>
              <a:buChar char="•"/>
            </a:pPr>
            <a:r>
              <a:rPr lang="en-US" sz="2000" dirty="0"/>
              <a:t>Reopening an Existing Claim</a:t>
            </a:r>
          </a:p>
          <a:p>
            <a:pPr marL="285750" indent="-285750">
              <a:buClr>
                <a:srgbClr val="FFC000"/>
              </a:buClr>
              <a:buFont typeface="Arial" panose="020B0604020202020204" pitchFamily="34" charset="0"/>
              <a:buChar char="•"/>
            </a:pPr>
            <a:r>
              <a:rPr lang="en-US" sz="2000" dirty="0"/>
              <a:t>Filing for Partial UC Benefits</a:t>
            </a:r>
          </a:p>
          <a:p>
            <a:pPr marL="285750" indent="-285750">
              <a:buClr>
                <a:srgbClr val="FFC000"/>
              </a:buClr>
              <a:buFont typeface="Arial" panose="020B0604020202020204" pitchFamily="34" charset="0"/>
              <a:buChar char="•"/>
            </a:pPr>
            <a:r>
              <a:rPr lang="en-US" sz="2000" dirty="0"/>
              <a:t>UC Benefit Payments</a:t>
            </a:r>
          </a:p>
          <a:p>
            <a:pPr marL="285750" indent="-285750">
              <a:buClr>
                <a:srgbClr val="FFC000"/>
              </a:buClr>
              <a:buFont typeface="Arial" panose="020B0604020202020204" pitchFamily="34" charset="0"/>
              <a:buChar char="•"/>
            </a:pPr>
            <a:r>
              <a:rPr lang="en-US" sz="2000" dirty="0"/>
              <a:t>UC Debit Card (ReliaCard) and Direct Deposit</a:t>
            </a:r>
          </a:p>
          <a:p>
            <a:pPr marL="285750" indent="-285750">
              <a:buClr>
                <a:srgbClr val="FFC000"/>
              </a:buClr>
              <a:buFont typeface="Arial" panose="020B0604020202020204" pitchFamily="34" charset="0"/>
              <a:buChar char="•"/>
            </a:pPr>
            <a:r>
              <a:rPr lang="en-US" sz="2000" kern="0" dirty="0">
                <a:cs typeface="Arial" charset="0"/>
              </a:rPr>
              <a:t>Distributions of emp. pensions or 401K plans as well as any severance package payments</a:t>
            </a:r>
          </a:p>
          <a:p>
            <a:pPr marL="285750" indent="-285750">
              <a:buClr>
                <a:srgbClr val="FFC000"/>
              </a:buClr>
              <a:buFont typeface="Arial" panose="020B0604020202020204" pitchFamily="34" charset="0"/>
              <a:buChar char="•"/>
            </a:pPr>
            <a:r>
              <a:rPr lang="en-US" sz="2000" kern="0" dirty="0">
                <a:cs typeface="Arial" charset="0"/>
              </a:rPr>
              <a:t>Support orders</a:t>
            </a:r>
          </a:p>
          <a:p>
            <a:pPr marL="285750" indent="-285750">
              <a:buClr>
                <a:srgbClr val="FFC000"/>
              </a:buClr>
              <a:buFont typeface="Arial" panose="020B0604020202020204" pitchFamily="34" charset="0"/>
              <a:buChar char="•"/>
            </a:pPr>
            <a:r>
              <a:rPr lang="en-US" sz="2000" kern="0" dirty="0">
                <a:cs typeface="Arial" charset="0"/>
              </a:rPr>
              <a:t>Social Security </a:t>
            </a:r>
          </a:p>
          <a:p>
            <a:pPr marL="285750" indent="-285750">
              <a:buClr>
                <a:srgbClr val="FFC000"/>
              </a:buClr>
              <a:buFont typeface="Arial" panose="020B0604020202020204" pitchFamily="34" charset="0"/>
              <a:buChar char="•"/>
            </a:pPr>
            <a:r>
              <a:rPr lang="en-US" sz="2000" kern="0" dirty="0">
                <a:cs typeface="Arial" charset="0"/>
              </a:rPr>
              <a:t>Vacation Pay </a:t>
            </a:r>
          </a:p>
          <a:p>
            <a:pPr marL="285750" indent="-285750">
              <a:buClr>
                <a:srgbClr val="FFC000"/>
              </a:buClr>
              <a:buFont typeface="Arial" panose="020B0604020202020204" pitchFamily="34" charset="0"/>
              <a:buChar char="•"/>
            </a:pPr>
            <a:r>
              <a:rPr lang="en-US" sz="2000" kern="0" dirty="0">
                <a:cs typeface="Arial" charset="0"/>
              </a:rPr>
              <a:t>Federal Tax Withholding</a:t>
            </a:r>
          </a:p>
          <a:p>
            <a:pPr marL="285750" indent="-285750">
              <a:buClr>
                <a:srgbClr val="FFC000"/>
              </a:buClr>
              <a:buFont typeface="Arial" panose="020B0604020202020204" pitchFamily="34" charset="0"/>
              <a:buChar char="•"/>
            </a:pPr>
            <a:r>
              <a:rPr lang="en-US" sz="2000" kern="0" dirty="0">
                <a:cs typeface="Arial" charset="0"/>
                <a:hlinkClick r:id="rId2"/>
              </a:rPr>
              <a:t>www.uc.pa.gov</a:t>
            </a:r>
            <a:r>
              <a:rPr lang="en-US" sz="2000" kern="0" dirty="0">
                <a:cs typeface="Arial" charset="0"/>
              </a:rPr>
              <a:t> </a:t>
            </a:r>
          </a:p>
        </p:txBody>
      </p:sp>
    </p:spTree>
    <p:extLst>
      <p:ext uri="{BB962C8B-B14F-4D97-AF65-F5344CB8AC3E}">
        <p14:creationId xmlns:p14="http://schemas.microsoft.com/office/powerpoint/2010/main" val="2831593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CB8B1FD-3DF2-435E-8E88-B7B63F4EF932}"/>
              </a:ext>
            </a:extLst>
          </p:cNvPr>
          <p:cNvSpPr>
            <a:spLocks noGrp="1"/>
          </p:cNvSpPr>
          <p:nvPr>
            <p:ph type="title"/>
          </p:nvPr>
        </p:nvSpPr>
        <p:spPr>
          <a:xfrm>
            <a:off x="2579906" y="-362309"/>
            <a:ext cx="4911633" cy="1789855"/>
          </a:xfrm>
        </p:spPr>
        <p:txBody>
          <a:bodyPr/>
          <a:lstStyle/>
          <a:p>
            <a:r>
              <a:rPr lang="en-US" dirty="0"/>
              <a:t>UC-101 AGENDA</a:t>
            </a:r>
          </a:p>
        </p:txBody>
      </p:sp>
      <p:sp>
        <p:nvSpPr>
          <p:cNvPr id="6" name="Text Placeholder 5">
            <a:extLst>
              <a:ext uri="{FF2B5EF4-FFF2-40B4-BE49-F238E27FC236}">
                <a16:creationId xmlns:a16="http://schemas.microsoft.com/office/drawing/2014/main" id="{D34A3E3F-7D27-4934-B1ED-A3E8868D31EB}"/>
              </a:ext>
            </a:extLst>
          </p:cNvPr>
          <p:cNvSpPr>
            <a:spLocks noGrp="1"/>
          </p:cNvSpPr>
          <p:nvPr>
            <p:ph type="body" idx="1"/>
          </p:nvPr>
        </p:nvSpPr>
        <p:spPr>
          <a:xfrm>
            <a:off x="2579906" y="1810452"/>
            <a:ext cx="9134766" cy="4883647"/>
          </a:xfrm>
        </p:spPr>
        <p:txBody>
          <a:bodyPr>
            <a:normAutofit lnSpcReduction="10000"/>
          </a:bodyPr>
          <a:lstStyle/>
          <a:p>
            <a:pPr marL="457200" lvl="0" indent="-457200" fontAlgn="base">
              <a:lnSpc>
                <a:spcPct val="100000"/>
              </a:lnSpc>
              <a:spcBef>
                <a:spcPts val="24"/>
              </a:spcBef>
              <a:spcAft>
                <a:spcPct val="0"/>
              </a:spcAft>
              <a:buClrTx/>
              <a:buFont typeface="Arial" panose="020B0604020202020204" pitchFamily="34" charset="0"/>
              <a:buChar char="•"/>
              <a:defRPr/>
            </a:pPr>
            <a:r>
              <a:rPr lang="en-US" sz="2800" kern="0" dirty="0">
                <a:cs typeface="Arial" charset="0"/>
              </a:rPr>
              <a:t>Who may be Eligible?</a:t>
            </a:r>
          </a:p>
          <a:p>
            <a:pPr marL="457200" lvl="0" indent="-457200" fontAlgn="base">
              <a:lnSpc>
                <a:spcPct val="100000"/>
              </a:lnSpc>
              <a:spcBef>
                <a:spcPts val="24"/>
              </a:spcBef>
              <a:spcAft>
                <a:spcPct val="0"/>
              </a:spcAft>
              <a:buClrTx/>
              <a:buFont typeface="Arial" panose="020B0604020202020204" pitchFamily="34" charset="0"/>
              <a:buChar char="•"/>
              <a:defRPr/>
            </a:pPr>
            <a:r>
              <a:rPr lang="en-US" sz="2800" kern="0" dirty="0">
                <a:cs typeface="Arial" charset="0"/>
              </a:rPr>
              <a:t>When and How to Open a UC Claim</a:t>
            </a:r>
          </a:p>
          <a:p>
            <a:pPr marL="457200" lvl="0" indent="-457200" fontAlgn="base">
              <a:lnSpc>
                <a:spcPct val="100000"/>
              </a:lnSpc>
              <a:spcBef>
                <a:spcPts val="24"/>
              </a:spcBef>
              <a:spcAft>
                <a:spcPct val="0"/>
              </a:spcAft>
              <a:buClrTx/>
              <a:buFont typeface="Arial" panose="020B0604020202020204" pitchFamily="34" charset="0"/>
              <a:buChar char="•"/>
              <a:defRPr/>
            </a:pPr>
            <a:r>
              <a:rPr lang="en-US" sz="2800" kern="0" dirty="0">
                <a:cs typeface="Arial" charset="0"/>
              </a:rPr>
              <a:t>What UC Mailings the Claimant will Receive</a:t>
            </a:r>
          </a:p>
          <a:p>
            <a:pPr marL="457200" indent="-457200" fontAlgn="base">
              <a:lnSpc>
                <a:spcPct val="100000"/>
              </a:lnSpc>
              <a:spcBef>
                <a:spcPts val="24"/>
              </a:spcBef>
              <a:spcAft>
                <a:spcPct val="0"/>
              </a:spcAft>
              <a:buClrTx/>
              <a:buFont typeface="Arial" panose="020B0604020202020204" pitchFamily="34" charset="0"/>
              <a:buChar char="•"/>
              <a:defRPr/>
            </a:pPr>
            <a:r>
              <a:rPr lang="en-US" sz="2800" kern="0" dirty="0">
                <a:cs typeface="Arial" charset="0"/>
              </a:rPr>
              <a:t>UC Eligibility Requirements</a:t>
            </a:r>
          </a:p>
          <a:p>
            <a:pPr marL="457200" lvl="0" indent="-457200" fontAlgn="base">
              <a:lnSpc>
                <a:spcPct val="100000"/>
              </a:lnSpc>
              <a:spcBef>
                <a:spcPts val="24"/>
              </a:spcBef>
              <a:spcAft>
                <a:spcPct val="0"/>
              </a:spcAft>
              <a:buClrTx/>
              <a:buFont typeface="Arial" panose="020B0604020202020204" pitchFamily="34" charset="0"/>
              <a:buChar char="•"/>
              <a:defRPr/>
            </a:pPr>
            <a:r>
              <a:rPr lang="en-US" sz="2800" kern="0" dirty="0">
                <a:cs typeface="Arial" charset="0"/>
              </a:rPr>
              <a:t>Filing Biweekly Claims</a:t>
            </a:r>
          </a:p>
          <a:p>
            <a:pPr marL="457200" lvl="0" indent="-457200" fontAlgn="base">
              <a:lnSpc>
                <a:spcPct val="100000"/>
              </a:lnSpc>
              <a:spcBef>
                <a:spcPts val="24"/>
              </a:spcBef>
              <a:spcAft>
                <a:spcPct val="0"/>
              </a:spcAft>
              <a:buClrTx/>
              <a:buFont typeface="Arial" panose="020B0604020202020204" pitchFamily="34" charset="0"/>
              <a:buChar char="•"/>
              <a:defRPr/>
            </a:pPr>
            <a:r>
              <a:rPr lang="en-US" sz="2800" kern="0" dirty="0">
                <a:cs typeface="Arial" charset="0"/>
              </a:rPr>
              <a:t>Changes to Requirements and Important Tips</a:t>
            </a:r>
          </a:p>
          <a:p>
            <a:pPr marL="457200" lvl="0" indent="-457200" fontAlgn="base">
              <a:lnSpc>
                <a:spcPct val="100000"/>
              </a:lnSpc>
              <a:spcBef>
                <a:spcPts val="24"/>
              </a:spcBef>
              <a:spcAft>
                <a:spcPct val="0"/>
              </a:spcAft>
              <a:buClrTx/>
              <a:buFont typeface="Arial" panose="020B0604020202020204" pitchFamily="34" charset="0"/>
              <a:buChar char="•"/>
              <a:defRPr/>
            </a:pPr>
            <a:r>
              <a:rPr lang="en-US" sz="2800" kern="0" dirty="0">
                <a:cs typeface="Arial" charset="0"/>
              </a:rPr>
              <a:t>Contacting UC</a:t>
            </a:r>
          </a:p>
          <a:p>
            <a:pPr marL="457200" lvl="0" indent="-457200">
              <a:spcBef>
                <a:spcPts val="24"/>
              </a:spcBef>
              <a:buFont typeface="Arial" panose="020B0604020202020204" pitchFamily="34" charset="0"/>
              <a:buChar char="•"/>
              <a:defRPr/>
            </a:pPr>
            <a:r>
              <a:rPr lang="en-US" sz="2800" kern="0" dirty="0">
                <a:cs typeface="Arial" charset="0"/>
              </a:rPr>
              <a:t>Federal Pandemic Unemployment Compensation (FPUC)</a:t>
            </a:r>
          </a:p>
          <a:p>
            <a:pPr marL="457200" lvl="0" indent="-457200">
              <a:spcBef>
                <a:spcPts val="24"/>
              </a:spcBef>
              <a:buFont typeface="Arial" panose="020B0604020202020204" pitchFamily="34" charset="0"/>
              <a:buChar char="•"/>
              <a:defRPr/>
            </a:pPr>
            <a:r>
              <a:rPr lang="en-US" sz="2800" kern="0" dirty="0">
                <a:cs typeface="Arial" charset="0"/>
              </a:rPr>
              <a:t>Pandemic Unemployment Assistance (PUA)</a:t>
            </a:r>
          </a:p>
          <a:p>
            <a:pPr marL="457200" lvl="0" indent="-457200">
              <a:spcBef>
                <a:spcPts val="24"/>
              </a:spcBef>
              <a:buFont typeface="Arial" panose="020B0604020202020204" pitchFamily="34" charset="0"/>
              <a:buChar char="•"/>
              <a:defRPr/>
            </a:pPr>
            <a:r>
              <a:rPr lang="en-US" sz="2800" kern="0" dirty="0">
                <a:cs typeface="Arial" charset="0"/>
              </a:rPr>
              <a:t>Pandemic Emergency Unemployment Compensation (PEUC)</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36076602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E4F4273-7E0B-403F-AC03-C8DAF130ABE0}"/>
              </a:ext>
            </a:extLst>
          </p:cNvPr>
          <p:cNvSpPr>
            <a:spLocks noGrp="1"/>
          </p:cNvSpPr>
          <p:nvPr>
            <p:ph type="body" sz="quarter" idx="16"/>
          </p:nvPr>
        </p:nvSpPr>
        <p:spPr>
          <a:xfrm>
            <a:off x="520493" y="1376932"/>
            <a:ext cx="7368596" cy="608895"/>
          </a:xfrm>
        </p:spPr>
        <p:txBody>
          <a:bodyPr/>
          <a:lstStyle/>
          <a:p>
            <a:r>
              <a:rPr lang="en-US" dirty="0"/>
              <a:t>Waiting Week, Work Search, Work Registration</a:t>
            </a:r>
          </a:p>
        </p:txBody>
      </p:sp>
      <p:sp>
        <p:nvSpPr>
          <p:cNvPr id="4" name="Title 3">
            <a:extLst>
              <a:ext uri="{FF2B5EF4-FFF2-40B4-BE49-F238E27FC236}">
                <a16:creationId xmlns:a16="http://schemas.microsoft.com/office/drawing/2014/main" id="{BAA1E039-591E-4484-BC64-6A9A6E2AB037}"/>
              </a:ext>
            </a:extLst>
          </p:cNvPr>
          <p:cNvSpPr>
            <a:spLocks noGrp="1"/>
          </p:cNvSpPr>
          <p:nvPr>
            <p:ph type="title"/>
          </p:nvPr>
        </p:nvSpPr>
        <p:spPr/>
        <p:txBody>
          <a:bodyPr/>
          <a:lstStyle/>
          <a:p>
            <a:r>
              <a:rPr lang="en-US" dirty="0"/>
              <a:t>Changes to requirements</a:t>
            </a:r>
          </a:p>
        </p:txBody>
      </p:sp>
      <p:sp>
        <p:nvSpPr>
          <p:cNvPr id="5" name="Content Placeholder 2">
            <a:extLst>
              <a:ext uri="{FF2B5EF4-FFF2-40B4-BE49-F238E27FC236}">
                <a16:creationId xmlns:a16="http://schemas.microsoft.com/office/drawing/2014/main" id="{DFCFC8BC-B7B5-49C5-96CF-BE3597FDE2CA}"/>
              </a:ext>
            </a:extLst>
          </p:cNvPr>
          <p:cNvSpPr txBox="1">
            <a:spLocks/>
          </p:cNvSpPr>
          <p:nvPr/>
        </p:nvSpPr>
        <p:spPr bwMode="auto">
          <a:xfrm>
            <a:off x="622300" y="2005762"/>
            <a:ext cx="9564116" cy="399270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marR="0" lvl="0" algn="ctr" defTabSz="914400" rtl="0" eaLnBrk="1" fontAlgn="base" latinLnBrk="0" hangingPunct="1">
              <a:lnSpc>
                <a:spcPct val="100000"/>
              </a:lnSpc>
              <a:spcBef>
                <a:spcPts val="24"/>
              </a:spcBef>
              <a:spcAft>
                <a:spcPct val="0"/>
              </a:spcAft>
              <a:buClrTx/>
              <a:buSzTx/>
              <a:tabLst/>
              <a:defRPr/>
            </a:pPr>
            <a:endParaRPr lang="en-US" sz="1400" b="1" kern="0" dirty="0">
              <a:cs typeface="Arial" charset="0"/>
            </a:endParaRPr>
          </a:p>
          <a:p>
            <a:pPr marL="285750" indent="-285750">
              <a:buClr>
                <a:srgbClr val="FFC000"/>
              </a:buClr>
              <a:buFont typeface="Arial" panose="020B0604020202020204" pitchFamily="34" charset="0"/>
              <a:buChar char="•"/>
            </a:pPr>
            <a:r>
              <a:rPr lang="en-US" sz="2000" b="1" dirty="0"/>
              <a:t>The Waiting Week is suspended  </a:t>
            </a:r>
          </a:p>
          <a:p>
            <a:pPr marL="742950" lvl="1" indent="-285750">
              <a:buClr>
                <a:srgbClr val="FFC000"/>
              </a:buClr>
              <a:buFont typeface="Arial" panose="020B0604020202020204" pitchFamily="34" charset="0"/>
              <a:buChar char="•"/>
            </a:pPr>
            <a:r>
              <a:rPr lang="en-US" sz="2000" dirty="0"/>
              <a:t>Previously, claimants were not eligible for benefits during their first week of unemployment (the "waiting week.") This has been suspended; eligible claimants may receive benefits for the first week that they are unemployed, effective the week ending 03/21/20, per Governor’s Emergency Directive.</a:t>
            </a:r>
          </a:p>
          <a:p>
            <a:pPr marL="285750" indent="-285750">
              <a:buClr>
                <a:srgbClr val="FFC000"/>
              </a:buClr>
              <a:buFont typeface="Arial" panose="020B0604020202020204" pitchFamily="34" charset="0"/>
              <a:buChar char="•"/>
            </a:pPr>
            <a:endParaRPr lang="en-US" sz="2000" dirty="0"/>
          </a:p>
          <a:p>
            <a:pPr marL="285750" indent="-285750">
              <a:buClr>
                <a:srgbClr val="FFC000"/>
              </a:buClr>
              <a:buFont typeface="Arial" panose="020B0604020202020204" pitchFamily="34" charset="0"/>
              <a:buChar char="•"/>
            </a:pPr>
            <a:r>
              <a:rPr lang="en-US" sz="2000" b="1" dirty="0"/>
              <a:t>Work Search and Work Registration Waived</a:t>
            </a:r>
            <a:endParaRPr lang="en-US" sz="2000" dirty="0"/>
          </a:p>
          <a:p>
            <a:pPr marL="742950" lvl="1" indent="-285750">
              <a:buClr>
                <a:srgbClr val="FFC000"/>
              </a:buClr>
              <a:buFont typeface="Arial" panose="020B0604020202020204" pitchFamily="34" charset="0"/>
              <a:buChar char="•"/>
            </a:pPr>
            <a:r>
              <a:rPr lang="en-US" sz="2000" dirty="0"/>
              <a:t>These requirements are temporarily waived for all UC claimants effective the week ending 03/21/20. Claimants are not required to prove they have applied or searched for a new job to maintain their UC benefits.  Claimants are also not required to register with </a:t>
            </a:r>
            <a:r>
              <a:rPr lang="en-US" sz="2000" dirty="0">
                <a:hlinkClick r:id="rId2"/>
              </a:rPr>
              <a:t>www.PACareerLink.pa.gov</a:t>
            </a:r>
            <a:r>
              <a:rPr lang="en-US" sz="2000" dirty="0"/>
              <a:t>.</a:t>
            </a:r>
          </a:p>
        </p:txBody>
      </p:sp>
    </p:spTree>
    <p:extLst>
      <p:ext uri="{BB962C8B-B14F-4D97-AF65-F5344CB8AC3E}">
        <p14:creationId xmlns:p14="http://schemas.microsoft.com/office/powerpoint/2010/main" val="38368854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AA2C161-9BD2-4526-9951-EF3231553279}"/>
              </a:ext>
            </a:extLst>
          </p:cNvPr>
          <p:cNvSpPr>
            <a:spLocks noGrp="1"/>
          </p:cNvSpPr>
          <p:nvPr>
            <p:ph type="body" sz="quarter" idx="16"/>
          </p:nvPr>
        </p:nvSpPr>
        <p:spPr/>
        <p:txBody>
          <a:bodyPr/>
          <a:lstStyle/>
          <a:p>
            <a:r>
              <a:rPr lang="en-US" dirty="0"/>
              <a:t>Reopening an Existing Claim</a:t>
            </a:r>
          </a:p>
        </p:txBody>
      </p:sp>
      <p:sp>
        <p:nvSpPr>
          <p:cNvPr id="4" name="Title 3">
            <a:extLst>
              <a:ext uri="{FF2B5EF4-FFF2-40B4-BE49-F238E27FC236}">
                <a16:creationId xmlns:a16="http://schemas.microsoft.com/office/drawing/2014/main" id="{365C6832-258C-4646-A74D-BBA56252BF93}"/>
              </a:ext>
            </a:extLst>
          </p:cNvPr>
          <p:cNvSpPr>
            <a:spLocks noGrp="1"/>
          </p:cNvSpPr>
          <p:nvPr>
            <p:ph type="title"/>
          </p:nvPr>
        </p:nvSpPr>
        <p:spPr/>
        <p:txBody>
          <a:bodyPr/>
          <a:lstStyle/>
          <a:p>
            <a:r>
              <a:rPr lang="en-US" dirty="0"/>
              <a:t>Important tips </a:t>
            </a:r>
          </a:p>
        </p:txBody>
      </p:sp>
      <p:sp>
        <p:nvSpPr>
          <p:cNvPr id="5" name="Content Placeholder 2">
            <a:extLst>
              <a:ext uri="{FF2B5EF4-FFF2-40B4-BE49-F238E27FC236}">
                <a16:creationId xmlns:a16="http://schemas.microsoft.com/office/drawing/2014/main" id="{3BAE5B56-0190-4FEC-A4B9-F83E873DD195}"/>
              </a:ext>
            </a:extLst>
          </p:cNvPr>
          <p:cNvSpPr txBox="1">
            <a:spLocks/>
          </p:cNvSpPr>
          <p:nvPr/>
        </p:nvSpPr>
        <p:spPr bwMode="auto">
          <a:xfrm>
            <a:off x="518678" y="1985827"/>
            <a:ext cx="9868906" cy="410407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fontScale="85000" lnSpcReduction="10000"/>
          </a:bodyPr>
          <a:lstStyle/>
          <a:p>
            <a:pPr marL="285750" lvl="0" indent="-285750">
              <a:buClr>
                <a:srgbClr val="FFC000"/>
              </a:buClr>
              <a:buFont typeface="Arial" panose="020B0604020202020204" pitchFamily="34" charset="0"/>
              <a:buChar char="•"/>
            </a:pPr>
            <a:r>
              <a:rPr lang="en-US" sz="2400" dirty="0"/>
              <a:t>If a claimant opened a claim within the last twelve months, their PIN and Notice of Financial Determination were already issued when they opened that claim. They won’t receive additional mailings. It is good for the entire year of the claim. Therefore it is important for the claimant to retain the initial information for future reference.</a:t>
            </a:r>
          </a:p>
          <a:p>
            <a:pPr marL="285750" lvl="0" indent="-285750">
              <a:buClr>
                <a:srgbClr val="FFC000"/>
              </a:buClr>
              <a:buFont typeface="Arial" panose="020B0604020202020204" pitchFamily="34" charset="0"/>
              <a:buChar char="•"/>
            </a:pPr>
            <a:endParaRPr lang="en-US" sz="2400" dirty="0"/>
          </a:p>
          <a:p>
            <a:pPr marL="285750" lvl="0" indent="-285750">
              <a:buClr>
                <a:srgbClr val="FFC000"/>
              </a:buClr>
              <a:buFont typeface="Arial" panose="020B0604020202020204" pitchFamily="34" charset="0"/>
              <a:buChar char="•"/>
            </a:pPr>
            <a:r>
              <a:rPr lang="en-US" sz="2400" dirty="0"/>
              <a:t>If a claimant needs to reset their PIN, please advise them they can request a PIN reset online at our Contact Us page (bottom of uc.pa.gov, click on the Contact Us button). They should only request it once. If they do it multiple times, this can cause extended delays. </a:t>
            </a:r>
          </a:p>
          <a:p>
            <a:pPr lvl="0">
              <a:buClr>
                <a:srgbClr val="FFC000"/>
              </a:buClr>
            </a:pPr>
            <a:endParaRPr lang="en-US" sz="2400" dirty="0"/>
          </a:p>
          <a:p>
            <a:pPr marL="285750" lvl="0" indent="-285750">
              <a:buClr>
                <a:srgbClr val="FFC000"/>
              </a:buClr>
              <a:buFont typeface="Arial" panose="020B0604020202020204" pitchFamily="34" charset="0"/>
              <a:buChar char="•"/>
            </a:pPr>
            <a:r>
              <a:rPr lang="en-US" sz="2400" dirty="0"/>
              <a:t>If they reopened their existing claim, this will be the only time they should do so unless they go back to work and are subsequently unemployed. A staff member must manually process the reopen that they submitted online, and the department is working through the thousands of reopens we receive daily. </a:t>
            </a:r>
          </a:p>
        </p:txBody>
      </p:sp>
    </p:spTree>
    <p:extLst>
      <p:ext uri="{BB962C8B-B14F-4D97-AF65-F5344CB8AC3E}">
        <p14:creationId xmlns:p14="http://schemas.microsoft.com/office/powerpoint/2010/main" val="31205744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AA2C161-9BD2-4526-9951-EF3231553279}"/>
              </a:ext>
            </a:extLst>
          </p:cNvPr>
          <p:cNvSpPr>
            <a:spLocks noGrp="1"/>
          </p:cNvSpPr>
          <p:nvPr>
            <p:ph type="body" sz="quarter" idx="16"/>
          </p:nvPr>
        </p:nvSpPr>
        <p:spPr/>
        <p:txBody>
          <a:bodyPr/>
          <a:lstStyle/>
          <a:p>
            <a:r>
              <a:rPr lang="en-US" dirty="0"/>
              <a:t>Reopening an Existing Claim</a:t>
            </a:r>
          </a:p>
        </p:txBody>
      </p:sp>
      <p:sp>
        <p:nvSpPr>
          <p:cNvPr id="4" name="Title 3">
            <a:extLst>
              <a:ext uri="{FF2B5EF4-FFF2-40B4-BE49-F238E27FC236}">
                <a16:creationId xmlns:a16="http://schemas.microsoft.com/office/drawing/2014/main" id="{365C6832-258C-4646-A74D-BBA56252BF93}"/>
              </a:ext>
            </a:extLst>
          </p:cNvPr>
          <p:cNvSpPr>
            <a:spLocks noGrp="1"/>
          </p:cNvSpPr>
          <p:nvPr>
            <p:ph type="title"/>
          </p:nvPr>
        </p:nvSpPr>
        <p:spPr/>
        <p:txBody>
          <a:bodyPr/>
          <a:lstStyle/>
          <a:p>
            <a:r>
              <a:rPr lang="en-US" dirty="0"/>
              <a:t>Important tips (continued)</a:t>
            </a:r>
          </a:p>
        </p:txBody>
      </p:sp>
      <p:sp>
        <p:nvSpPr>
          <p:cNvPr id="5" name="Content Placeholder 2">
            <a:extLst>
              <a:ext uri="{FF2B5EF4-FFF2-40B4-BE49-F238E27FC236}">
                <a16:creationId xmlns:a16="http://schemas.microsoft.com/office/drawing/2014/main" id="{3BAE5B56-0190-4FEC-A4B9-F83E873DD195}"/>
              </a:ext>
            </a:extLst>
          </p:cNvPr>
          <p:cNvSpPr txBox="1">
            <a:spLocks/>
          </p:cNvSpPr>
          <p:nvPr/>
        </p:nvSpPr>
        <p:spPr bwMode="auto">
          <a:xfrm>
            <a:off x="508000" y="1985827"/>
            <a:ext cx="10261600" cy="432353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marL="285750" lvl="0" indent="-285750">
              <a:buClr>
                <a:srgbClr val="FFC000"/>
              </a:buClr>
              <a:buFont typeface="Arial" panose="020B0604020202020204" pitchFamily="34" charset="0"/>
              <a:buChar char="•"/>
            </a:pPr>
            <a:r>
              <a:rPr lang="en-US" sz="2400" dirty="0"/>
              <a:t>It may be possible that their biweekly claim is not ready for them to file on their first scheduled filing date. Advise them be patient and </a:t>
            </a:r>
            <a:r>
              <a:rPr lang="en-US" sz="2400" b="1" dirty="0"/>
              <a:t>do not</a:t>
            </a:r>
            <a:r>
              <a:rPr lang="en-US" sz="2400" dirty="0"/>
              <a:t> further delay their claim by using this application to reopen their claim again. Such repeated filings slow down the processing of their first application/reopening of their claim.</a:t>
            </a:r>
          </a:p>
          <a:p>
            <a:pPr marL="285750" lvl="0" indent="-285750">
              <a:buClr>
                <a:srgbClr val="FFC000"/>
              </a:buClr>
              <a:buFont typeface="Arial" panose="020B0604020202020204" pitchFamily="34" charset="0"/>
              <a:buChar char="•"/>
            </a:pPr>
            <a:endParaRPr lang="en-US" sz="2400" dirty="0"/>
          </a:p>
          <a:p>
            <a:pPr marL="285750" lvl="0" indent="-285750">
              <a:buClr>
                <a:srgbClr val="FFC000"/>
              </a:buClr>
              <a:buFont typeface="Arial" panose="020B0604020202020204" pitchFamily="34" charset="0"/>
              <a:buChar char="•"/>
            </a:pPr>
            <a:r>
              <a:rPr lang="en-US" sz="2400" dirty="0"/>
              <a:t>If the biweekly filing system tells them on their filing date that their weeks are inactive, advise them to simply try filing their biweekly claims one time each day until they can successfully file. Biweekly filing is not available on Saturdays.</a:t>
            </a:r>
          </a:p>
          <a:p>
            <a:pPr marL="285750" lvl="0" indent="-285750">
              <a:buClr>
                <a:srgbClr val="FFC000"/>
              </a:buClr>
              <a:buFont typeface="Arial" panose="020B0604020202020204" pitchFamily="34" charset="0"/>
              <a:buChar char="•"/>
            </a:pPr>
            <a:endParaRPr lang="en-US" sz="2400" dirty="0"/>
          </a:p>
        </p:txBody>
      </p:sp>
    </p:spTree>
    <p:extLst>
      <p:ext uri="{BB962C8B-B14F-4D97-AF65-F5344CB8AC3E}">
        <p14:creationId xmlns:p14="http://schemas.microsoft.com/office/powerpoint/2010/main" val="24558861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AA2C161-9BD2-4526-9951-EF3231553279}"/>
              </a:ext>
            </a:extLst>
          </p:cNvPr>
          <p:cNvSpPr>
            <a:spLocks noGrp="1"/>
          </p:cNvSpPr>
          <p:nvPr>
            <p:ph type="body" sz="quarter" idx="16"/>
          </p:nvPr>
        </p:nvSpPr>
        <p:spPr/>
        <p:txBody>
          <a:bodyPr/>
          <a:lstStyle/>
          <a:p>
            <a:r>
              <a:rPr lang="en-US" dirty="0"/>
              <a:t>Filing for Partial Benefits</a:t>
            </a:r>
          </a:p>
        </p:txBody>
      </p:sp>
      <p:sp>
        <p:nvSpPr>
          <p:cNvPr id="4" name="Title 3">
            <a:extLst>
              <a:ext uri="{FF2B5EF4-FFF2-40B4-BE49-F238E27FC236}">
                <a16:creationId xmlns:a16="http://schemas.microsoft.com/office/drawing/2014/main" id="{365C6832-258C-4646-A74D-BBA56252BF93}"/>
              </a:ext>
            </a:extLst>
          </p:cNvPr>
          <p:cNvSpPr>
            <a:spLocks noGrp="1"/>
          </p:cNvSpPr>
          <p:nvPr>
            <p:ph type="title"/>
          </p:nvPr>
        </p:nvSpPr>
        <p:spPr/>
        <p:txBody>
          <a:bodyPr/>
          <a:lstStyle/>
          <a:p>
            <a:r>
              <a:rPr lang="en-US" dirty="0"/>
              <a:t>Important tips (continued)</a:t>
            </a:r>
          </a:p>
        </p:txBody>
      </p:sp>
      <p:sp>
        <p:nvSpPr>
          <p:cNvPr id="5" name="Content Placeholder 2">
            <a:extLst>
              <a:ext uri="{FF2B5EF4-FFF2-40B4-BE49-F238E27FC236}">
                <a16:creationId xmlns:a16="http://schemas.microsoft.com/office/drawing/2014/main" id="{3BAE5B56-0190-4FEC-A4B9-F83E873DD195}"/>
              </a:ext>
            </a:extLst>
          </p:cNvPr>
          <p:cNvSpPr txBox="1">
            <a:spLocks/>
          </p:cNvSpPr>
          <p:nvPr/>
        </p:nvSpPr>
        <p:spPr bwMode="auto">
          <a:xfrm>
            <a:off x="518678" y="1985827"/>
            <a:ext cx="9868906" cy="432353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fontScale="85000" lnSpcReduction="20000"/>
          </a:bodyPr>
          <a:lstStyle/>
          <a:p>
            <a:pPr marL="342900" lvl="0" indent="-342900">
              <a:buClr>
                <a:srgbClr val="FFC000"/>
              </a:buClr>
              <a:buFont typeface="Arial" panose="020B0604020202020204" pitchFamily="34" charset="0"/>
              <a:buChar char="•"/>
            </a:pPr>
            <a:r>
              <a:rPr lang="en-US" sz="2400" kern="0" dirty="0">
                <a:cs typeface="Arial" charset="0"/>
              </a:rPr>
              <a:t>Partial Benefits can be paid if the claimant works less than full time or their normal work hours and their weekly gross wages are less than your Weekly Benefit Rate (WBR) + 30% (known as Partial Benefit Credit, PBC), also known as their Combined Rate.</a:t>
            </a:r>
          </a:p>
          <a:p>
            <a:pPr marL="171450" lvl="0" indent="-171450">
              <a:spcBef>
                <a:spcPts val="24"/>
              </a:spcBef>
              <a:buClr>
                <a:srgbClr val="FFC000"/>
              </a:buClr>
              <a:buFont typeface="Arial" panose="020B0604020202020204" pitchFamily="34" charset="0"/>
              <a:buChar char="•"/>
              <a:defRPr/>
            </a:pPr>
            <a:endParaRPr lang="en-US" sz="800" u="sng" kern="0" dirty="0">
              <a:cs typeface="Arial" charset="0"/>
            </a:endParaRPr>
          </a:p>
          <a:p>
            <a:pPr marL="342900" lvl="0" indent="-342900">
              <a:spcBef>
                <a:spcPts val="24"/>
              </a:spcBef>
              <a:buClr>
                <a:srgbClr val="FFC000"/>
              </a:buClr>
              <a:buFont typeface="Arial" panose="020B0604020202020204" pitchFamily="34" charset="0"/>
              <a:buChar char="•"/>
              <a:defRPr/>
            </a:pPr>
            <a:r>
              <a:rPr lang="en-US" sz="2400" u="sng" kern="0" dirty="0">
                <a:cs typeface="Arial" charset="0"/>
              </a:rPr>
              <a:t>Should they begin working part time </a:t>
            </a:r>
            <a:r>
              <a:rPr lang="en-US" sz="2400" kern="0" dirty="0">
                <a:cs typeface="Arial" charset="0"/>
              </a:rPr>
              <a:t>after establishing their claim, they should be advised to </a:t>
            </a:r>
            <a:r>
              <a:rPr lang="en-US" sz="2400" u="sng" kern="0" dirty="0">
                <a:cs typeface="Arial" charset="0"/>
              </a:rPr>
              <a:t>contact the UC Service Center </a:t>
            </a:r>
            <a:r>
              <a:rPr lang="en-US" sz="2400" kern="0" dirty="0">
                <a:cs typeface="Arial" charset="0"/>
              </a:rPr>
              <a:t>as soon as possible with the name and address of the new employer and for additional instructions on claiming partial benefits.</a:t>
            </a:r>
          </a:p>
          <a:p>
            <a:pPr marL="342900" lvl="0" indent="-342900">
              <a:spcBef>
                <a:spcPts val="24"/>
              </a:spcBef>
              <a:buClr>
                <a:srgbClr val="FFC000"/>
              </a:buClr>
              <a:buFont typeface="Arial" panose="020B0604020202020204" pitchFamily="34" charset="0"/>
              <a:buChar char="•"/>
              <a:defRPr/>
            </a:pPr>
            <a:endParaRPr lang="en-US" sz="2400" kern="0" dirty="0">
              <a:cs typeface="Arial" charset="0"/>
            </a:endParaRPr>
          </a:p>
          <a:p>
            <a:pPr lvl="0">
              <a:spcBef>
                <a:spcPts val="24"/>
              </a:spcBef>
              <a:defRPr/>
            </a:pPr>
            <a:endParaRPr lang="en-US" sz="800" kern="0" dirty="0">
              <a:cs typeface="Arial" charset="0"/>
            </a:endParaRPr>
          </a:p>
          <a:p>
            <a:pPr lvl="0" algn="ctr">
              <a:spcBef>
                <a:spcPts val="24"/>
              </a:spcBef>
              <a:defRPr/>
            </a:pPr>
            <a:r>
              <a:rPr lang="en-US" sz="2400" b="1" u="sng" kern="0" dirty="0">
                <a:cs typeface="Arial" charset="0"/>
              </a:rPr>
              <a:t>Example of Part-time Earnings</a:t>
            </a:r>
          </a:p>
          <a:p>
            <a:pPr lvl="0">
              <a:spcBef>
                <a:spcPts val="24"/>
              </a:spcBef>
              <a:defRPr/>
            </a:pPr>
            <a:endParaRPr lang="en-US" sz="800" kern="0" dirty="0">
              <a:cs typeface="Arial" charset="0"/>
            </a:endParaRPr>
          </a:p>
          <a:p>
            <a:r>
              <a:rPr lang="en-US" sz="2400" dirty="0"/>
              <a:t>Claimant’s Gross Weekly Wage 		 		$ 200</a:t>
            </a:r>
          </a:p>
          <a:p>
            <a:r>
              <a:rPr lang="en-US" sz="2400" dirty="0"/>
              <a:t>Claimant’s Weekly Benefit Rate (WBR)			$ 100 (Financial Determination) </a:t>
            </a:r>
          </a:p>
          <a:p>
            <a:r>
              <a:rPr lang="en-US" sz="2000" dirty="0"/>
              <a:t>      (Remember, the WBR should be approx. 1/2 of the Gross Weekly Wage)</a:t>
            </a:r>
            <a:r>
              <a:rPr lang="en-US" sz="2400" dirty="0"/>
              <a:t>	</a:t>
            </a:r>
          </a:p>
          <a:p>
            <a:r>
              <a:rPr lang="en-US" sz="2400" dirty="0"/>
              <a:t>Partial Benefit Credit (PBC)				$   30 (Financial Determination)</a:t>
            </a:r>
          </a:p>
          <a:p>
            <a:pPr marL="396875" indent="-396875">
              <a:buNone/>
            </a:pPr>
            <a:r>
              <a:rPr lang="en-US" sz="2000" dirty="0"/>
              <a:t>      (PBC is 30% of WBR, 30% X $100 = $30)</a:t>
            </a:r>
          </a:p>
          <a:p>
            <a:pPr marL="396875" indent="-396875">
              <a:buNone/>
            </a:pPr>
            <a:r>
              <a:rPr lang="en-US" sz="2400" dirty="0"/>
              <a:t>Combined Rate				 		$ 130</a:t>
            </a:r>
          </a:p>
          <a:p>
            <a:pPr marL="396875" indent="-396875">
              <a:buNone/>
            </a:pPr>
            <a:r>
              <a:rPr lang="en-US" sz="2400" dirty="0"/>
              <a:t>     </a:t>
            </a:r>
            <a:r>
              <a:rPr lang="en-US" sz="2000" dirty="0"/>
              <a:t>(Weekly Benefit Rate + Partial Benefit Credit)</a:t>
            </a:r>
            <a:endParaRPr lang="en-US" sz="2400" dirty="0"/>
          </a:p>
        </p:txBody>
      </p:sp>
    </p:spTree>
    <p:extLst>
      <p:ext uri="{BB962C8B-B14F-4D97-AF65-F5344CB8AC3E}">
        <p14:creationId xmlns:p14="http://schemas.microsoft.com/office/powerpoint/2010/main" val="15035836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AA2C161-9BD2-4526-9951-EF3231553279}"/>
              </a:ext>
            </a:extLst>
          </p:cNvPr>
          <p:cNvSpPr>
            <a:spLocks noGrp="1"/>
          </p:cNvSpPr>
          <p:nvPr>
            <p:ph type="body" sz="quarter" idx="16"/>
          </p:nvPr>
        </p:nvSpPr>
        <p:spPr/>
        <p:txBody>
          <a:bodyPr/>
          <a:lstStyle/>
          <a:p>
            <a:r>
              <a:rPr lang="en-US" dirty="0"/>
              <a:t>Filing for Partial Benefits</a:t>
            </a:r>
          </a:p>
        </p:txBody>
      </p:sp>
      <p:sp>
        <p:nvSpPr>
          <p:cNvPr id="4" name="Title 3">
            <a:extLst>
              <a:ext uri="{FF2B5EF4-FFF2-40B4-BE49-F238E27FC236}">
                <a16:creationId xmlns:a16="http://schemas.microsoft.com/office/drawing/2014/main" id="{365C6832-258C-4646-A74D-BBA56252BF93}"/>
              </a:ext>
            </a:extLst>
          </p:cNvPr>
          <p:cNvSpPr>
            <a:spLocks noGrp="1"/>
          </p:cNvSpPr>
          <p:nvPr>
            <p:ph type="title"/>
          </p:nvPr>
        </p:nvSpPr>
        <p:spPr/>
        <p:txBody>
          <a:bodyPr/>
          <a:lstStyle/>
          <a:p>
            <a:r>
              <a:rPr lang="en-US" dirty="0"/>
              <a:t>Important tips (continued)</a:t>
            </a:r>
          </a:p>
        </p:txBody>
      </p:sp>
      <p:sp>
        <p:nvSpPr>
          <p:cNvPr id="5" name="Content Placeholder 2">
            <a:extLst>
              <a:ext uri="{FF2B5EF4-FFF2-40B4-BE49-F238E27FC236}">
                <a16:creationId xmlns:a16="http://schemas.microsoft.com/office/drawing/2014/main" id="{3BAE5B56-0190-4FEC-A4B9-F83E873DD195}"/>
              </a:ext>
            </a:extLst>
          </p:cNvPr>
          <p:cNvSpPr txBox="1">
            <a:spLocks/>
          </p:cNvSpPr>
          <p:nvPr/>
        </p:nvSpPr>
        <p:spPr bwMode="auto">
          <a:xfrm>
            <a:off x="518678" y="1985827"/>
            <a:ext cx="9868906" cy="432353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a:buNone/>
            </a:pPr>
            <a:r>
              <a:rPr lang="en-US" sz="2400" u="sng" dirty="0">
                <a:solidFill>
                  <a:srgbClr val="FF0000"/>
                </a:solidFill>
              </a:rPr>
              <a:t>1</a:t>
            </a:r>
            <a:r>
              <a:rPr lang="en-US" sz="2400" u="sng" baseline="30000" dirty="0">
                <a:solidFill>
                  <a:srgbClr val="FF0000"/>
                </a:solidFill>
              </a:rPr>
              <a:t>st</a:t>
            </a:r>
            <a:r>
              <a:rPr lang="en-US" sz="2400" u="sng" dirty="0">
                <a:solidFill>
                  <a:srgbClr val="FF0000"/>
                </a:solidFill>
              </a:rPr>
              <a:t> Week</a:t>
            </a:r>
            <a:r>
              <a:rPr lang="en-US" sz="2400" dirty="0">
                <a:solidFill>
                  <a:srgbClr val="FF0000"/>
                </a:solidFill>
              </a:rPr>
              <a:t> part time earnings $30, </a:t>
            </a:r>
            <a:r>
              <a:rPr lang="en-US" sz="2400" u="sng" dirty="0">
                <a:solidFill>
                  <a:srgbClr val="FF0000"/>
                </a:solidFill>
              </a:rPr>
              <a:t>2</a:t>
            </a:r>
            <a:r>
              <a:rPr lang="en-US" sz="2400" u="sng" baseline="30000" dirty="0">
                <a:solidFill>
                  <a:srgbClr val="FF0000"/>
                </a:solidFill>
              </a:rPr>
              <a:t>nd</a:t>
            </a:r>
            <a:r>
              <a:rPr lang="en-US" sz="2400" u="sng" dirty="0">
                <a:solidFill>
                  <a:srgbClr val="FF0000"/>
                </a:solidFill>
              </a:rPr>
              <a:t> Week</a:t>
            </a:r>
            <a:r>
              <a:rPr lang="en-US" sz="2400" dirty="0">
                <a:solidFill>
                  <a:srgbClr val="FF0000"/>
                </a:solidFill>
              </a:rPr>
              <a:t> part time earnings $40. How much would claimant be entitled to for each of the two weeks?</a:t>
            </a:r>
          </a:p>
          <a:p>
            <a:pPr>
              <a:buNone/>
            </a:pPr>
            <a:endParaRPr lang="en-US" sz="2400" dirty="0">
              <a:solidFill>
                <a:srgbClr val="FF0000"/>
              </a:solidFill>
            </a:endParaRPr>
          </a:p>
          <a:p>
            <a:r>
              <a:rPr lang="en-US" sz="2400" dirty="0"/>
              <a:t>1</a:t>
            </a:r>
            <a:r>
              <a:rPr lang="en-US" sz="2400" baseline="30000" dirty="0"/>
              <a:t>st</a:t>
            </a:r>
            <a:r>
              <a:rPr lang="en-US" sz="2400" dirty="0"/>
              <a:t> Week – Since the earnings of $30 is equal to or less than the PBC of $30, the claimant would  still be entitled to the full WBR of $100.</a:t>
            </a:r>
          </a:p>
          <a:p>
            <a:r>
              <a:rPr lang="en-US" sz="2400" dirty="0"/>
              <a:t>2</a:t>
            </a:r>
            <a:r>
              <a:rPr lang="en-US" sz="2400" baseline="30000" dirty="0"/>
              <a:t>nd</a:t>
            </a:r>
            <a:r>
              <a:rPr lang="en-US" sz="2400" dirty="0"/>
              <a:t> Week – Since the earnings of $40 is $10 dollars over the PBC of $30, we would deduct $10 from the WBR of $100, and the claimant would only be entitled to $90 for the second week.</a:t>
            </a:r>
          </a:p>
          <a:p>
            <a:pPr>
              <a:buNone/>
            </a:pPr>
            <a:endParaRPr lang="en-US" sz="2400" dirty="0">
              <a:solidFill>
                <a:srgbClr val="FF0000"/>
              </a:solidFill>
            </a:endParaRPr>
          </a:p>
        </p:txBody>
      </p:sp>
    </p:spTree>
    <p:extLst>
      <p:ext uri="{BB962C8B-B14F-4D97-AF65-F5344CB8AC3E}">
        <p14:creationId xmlns:p14="http://schemas.microsoft.com/office/powerpoint/2010/main" val="16189369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AA2C161-9BD2-4526-9951-EF3231553279}"/>
              </a:ext>
            </a:extLst>
          </p:cNvPr>
          <p:cNvSpPr>
            <a:spLocks noGrp="1"/>
          </p:cNvSpPr>
          <p:nvPr>
            <p:ph type="body" sz="quarter" idx="16"/>
          </p:nvPr>
        </p:nvSpPr>
        <p:spPr/>
        <p:txBody>
          <a:bodyPr/>
          <a:lstStyle/>
          <a:p>
            <a:r>
              <a:rPr lang="en-US" dirty="0"/>
              <a:t>UC Benefit Payments</a:t>
            </a:r>
          </a:p>
        </p:txBody>
      </p:sp>
      <p:sp>
        <p:nvSpPr>
          <p:cNvPr id="4" name="Title 3">
            <a:extLst>
              <a:ext uri="{FF2B5EF4-FFF2-40B4-BE49-F238E27FC236}">
                <a16:creationId xmlns:a16="http://schemas.microsoft.com/office/drawing/2014/main" id="{365C6832-258C-4646-A74D-BBA56252BF93}"/>
              </a:ext>
            </a:extLst>
          </p:cNvPr>
          <p:cNvSpPr>
            <a:spLocks noGrp="1"/>
          </p:cNvSpPr>
          <p:nvPr>
            <p:ph type="title"/>
          </p:nvPr>
        </p:nvSpPr>
        <p:spPr/>
        <p:txBody>
          <a:bodyPr/>
          <a:lstStyle/>
          <a:p>
            <a:r>
              <a:rPr lang="en-US" dirty="0"/>
              <a:t>Important tips (continued)</a:t>
            </a:r>
          </a:p>
        </p:txBody>
      </p:sp>
      <p:sp>
        <p:nvSpPr>
          <p:cNvPr id="5" name="Content Placeholder 2">
            <a:extLst>
              <a:ext uri="{FF2B5EF4-FFF2-40B4-BE49-F238E27FC236}">
                <a16:creationId xmlns:a16="http://schemas.microsoft.com/office/drawing/2014/main" id="{3BAE5B56-0190-4FEC-A4B9-F83E873DD195}"/>
              </a:ext>
            </a:extLst>
          </p:cNvPr>
          <p:cNvSpPr txBox="1">
            <a:spLocks/>
          </p:cNvSpPr>
          <p:nvPr/>
        </p:nvSpPr>
        <p:spPr bwMode="auto">
          <a:xfrm>
            <a:off x="518678" y="1985827"/>
            <a:ext cx="9868906" cy="432353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fontScale="92500" lnSpcReduction="10000"/>
          </a:bodyPr>
          <a:lstStyle/>
          <a:p>
            <a:pPr marL="342900" indent="-342900">
              <a:buClr>
                <a:srgbClr val="FFC000"/>
              </a:buClr>
              <a:buFont typeface="Arial" panose="020B0604020202020204" pitchFamily="34" charset="0"/>
              <a:buChar char="•"/>
            </a:pPr>
            <a:r>
              <a:rPr lang="en-US" sz="2400" dirty="0"/>
              <a:t>If a claimant is inquiring about a benefit payment and they’ve received a ReliaCard, advise them to check the balance on the Debit Card. If they’ve checked the debit card, and the payments have not been received; advise them to check their bank account for a direct deposit.  When and where benefits are paid can be monitored on the UC Website through Benefit Payment History. </a:t>
            </a:r>
          </a:p>
          <a:p>
            <a:endParaRPr lang="en-US" sz="2400" dirty="0"/>
          </a:p>
          <a:p>
            <a:pPr algn="ctr"/>
            <a:r>
              <a:rPr lang="en-US" sz="2400" b="1" dirty="0"/>
              <a:t>Questions about the UC Debit Card or Direct Deposit</a:t>
            </a:r>
            <a:r>
              <a:rPr lang="en-US" sz="2400" dirty="0"/>
              <a:t> </a:t>
            </a:r>
          </a:p>
          <a:p>
            <a:pPr algn="ctr"/>
            <a:endParaRPr lang="en-US" sz="2400" dirty="0"/>
          </a:p>
          <a:p>
            <a:r>
              <a:rPr lang="en-US" sz="2400" i="1" dirty="0"/>
              <a:t>Do not refer inquiries as to why payment has not yet been received to the phone numbers below. These numbers are to address debit card and direct deposit issues only. US Bank and UC Treasury cannot access the UC Claim Record.</a:t>
            </a:r>
            <a:endParaRPr lang="en-US" sz="2400" dirty="0"/>
          </a:p>
          <a:p>
            <a:pPr marL="285750" lvl="0" indent="-285750">
              <a:buFont typeface="Arial" panose="020B0604020202020204" pitchFamily="34" charset="0"/>
              <a:buChar char="•"/>
            </a:pPr>
            <a:r>
              <a:rPr lang="en-US" sz="2400" b="1" dirty="0"/>
              <a:t>Debit Card</a:t>
            </a:r>
            <a:r>
              <a:rPr lang="en-US" sz="2400" dirty="0"/>
              <a:t> - U.S. Bank Reliacard: 888-233-5916</a:t>
            </a:r>
          </a:p>
          <a:p>
            <a:pPr marL="285750" lvl="0" indent="-285750">
              <a:buFont typeface="Arial" panose="020B0604020202020204" pitchFamily="34" charset="0"/>
              <a:buChar char="•"/>
            </a:pPr>
            <a:r>
              <a:rPr lang="en-US" sz="2400" b="1" dirty="0"/>
              <a:t>Direct Deposit</a:t>
            </a:r>
            <a:r>
              <a:rPr lang="en-US" sz="2400" dirty="0"/>
              <a:t> - UC Treasury: 877-869-1956</a:t>
            </a:r>
          </a:p>
          <a:p>
            <a:pPr>
              <a:buNone/>
            </a:pPr>
            <a:endParaRPr lang="en-US" sz="2400" dirty="0">
              <a:solidFill>
                <a:srgbClr val="FF0000"/>
              </a:solidFill>
            </a:endParaRPr>
          </a:p>
        </p:txBody>
      </p:sp>
    </p:spTree>
    <p:extLst>
      <p:ext uri="{BB962C8B-B14F-4D97-AF65-F5344CB8AC3E}">
        <p14:creationId xmlns:p14="http://schemas.microsoft.com/office/powerpoint/2010/main" val="23660179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AA2C161-9BD2-4526-9951-EF3231553279}"/>
              </a:ext>
            </a:extLst>
          </p:cNvPr>
          <p:cNvSpPr>
            <a:spLocks noGrp="1"/>
          </p:cNvSpPr>
          <p:nvPr>
            <p:ph type="body" sz="quarter" idx="16"/>
          </p:nvPr>
        </p:nvSpPr>
        <p:spPr>
          <a:xfrm>
            <a:off x="520492" y="1376932"/>
            <a:ext cx="8861251" cy="608895"/>
          </a:xfrm>
        </p:spPr>
        <p:txBody>
          <a:bodyPr/>
          <a:lstStyle/>
          <a:p>
            <a:r>
              <a:rPr lang="en-US" dirty="0"/>
              <a:t>Pensions, 401k, Support Orders, Social Security, Vacation Pay </a:t>
            </a:r>
          </a:p>
        </p:txBody>
      </p:sp>
      <p:sp>
        <p:nvSpPr>
          <p:cNvPr id="4" name="Title 3">
            <a:extLst>
              <a:ext uri="{FF2B5EF4-FFF2-40B4-BE49-F238E27FC236}">
                <a16:creationId xmlns:a16="http://schemas.microsoft.com/office/drawing/2014/main" id="{365C6832-258C-4646-A74D-BBA56252BF93}"/>
              </a:ext>
            </a:extLst>
          </p:cNvPr>
          <p:cNvSpPr>
            <a:spLocks noGrp="1"/>
          </p:cNvSpPr>
          <p:nvPr>
            <p:ph type="title"/>
          </p:nvPr>
        </p:nvSpPr>
        <p:spPr/>
        <p:txBody>
          <a:bodyPr/>
          <a:lstStyle/>
          <a:p>
            <a:r>
              <a:rPr lang="en-US" dirty="0"/>
              <a:t>Important tips (continued)</a:t>
            </a:r>
          </a:p>
        </p:txBody>
      </p:sp>
      <p:sp>
        <p:nvSpPr>
          <p:cNvPr id="5" name="Content Placeholder 2">
            <a:extLst>
              <a:ext uri="{FF2B5EF4-FFF2-40B4-BE49-F238E27FC236}">
                <a16:creationId xmlns:a16="http://schemas.microsoft.com/office/drawing/2014/main" id="{3BAE5B56-0190-4FEC-A4B9-F83E873DD195}"/>
              </a:ext>
            </a:extLst>
          </p:cNvPr>
          <p:cNvSpPr txBox="1">
            <a:spLocks/>
          </p:cNvSpPr>
          <p:nvPr/>
        </p:nvSpPr>
        <p:spPr bwMode="auto">
          <a:xfrm>
            <a:off x="518678" y="1985827"/>
            <a:ext cx="9868906" cy="432353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marL="457200" lvl="0" indent="-457200">
              <a:spcBef>
                <a:spcPts val="24"/>
              </a:spcBef>
              <a:buClr>
                <a:srgbClr val="FFC000"/>
              </a:buClr>
              <a:buFont typeface="Arial" pitchFamily="34" charset="0"/>
              <a:buChar char="•"/>
              <a:defRPr/>
            </a:pPr>
            <a:r>
              <a:rPr lang="en-US" sz="2400" kern="0" dirty="0">
                <a:cs typeface="Arial" charset="0"/>
              </a:rPr>
              <a:t>Distributions of emp. pensions or 401K plans as well as any severance package payments (over $21,900 for severance only), </a:t>
            </a:r>
            <a:r>
              <a:rPr lang="en-US" sz="2400" u="sng" kern="0" dirty="0">
                <a:cs typeface="Arial" charset="0"/>
              </a:rPr>
              <a:t>may reduce benefits </a:t>
            </a:r>
            <a:r>
              <a:rPr lang="en-US" sz="2400" kern="0" dirty="0">
                <a:cs typeface="Arial" charset="0"/>
              </a:rPr>
              <a:t>under certain circumstances. </a:t>
            </a:r>
            <a:endParaRPr lang="en-US" sz="900" kern="0" dirty="0">
              <a:cs typeface="Arial" charset="0"/>
            </a:endParaRPr>
          </a:p>
          <a:p>
            <a:pPr marL="457200" lvl="0" indent="-457200">
              <a:spcBef>
                <a:spcPts val="24"/>
              </a:spcBef>
              <a:buClr>
                <a:srgbClr val="FFC000"/>
              </a:buClr>
              <a:buFont typeface="Arial" pitchFamily="34" charset="0"/>
              <a:buChar char="•"/>
              <a:defRPr/>
            </a:pPr>
            <a:r>
              <a:rPr lang="en-US" sz="2400" kern="0" dirty="0">
                <a:cs typeface="Arial" charset="0"/>
              </a:rPr>
              <a:t>Support orders are automatically deducted if applicable.</a:t>
            </a:r>
            <a:endParaRPr lang="en-US" sz="900" kern="0" dirty="0">
              <a:cs typeface="Arial" charset="0"/>
            </a:endParaRPr>
          </a:p>
          <a:p>
            <a:pPr marL="457200" lvl="0" indent="-457200">
              <a:spcBef>
                <a:spcPts val="24"/>
              </a:spcBef>
              <a:buClr>
                <a:srgbClr val="FFC000"/>
              </a:buClr>
              <a:buFont typeface="Arial" pitchFamily="34" charset="0"/>
              <a:buChar char="•"/>
              <a:defRPr/>
            </a:pPr>
            <a:r>
              <a:rPr lang="en-US" sz="2400" kern="0" dirty="0">
                <a:cs typeface="Arial" charset="0"/>
              </a:rPr>
              <a:t>Social Security is </a:t>
            </a:r>
            <a:r>
              <a:rPr lang="en-US" sz="2400" b="1" kern="0" dirty="0">
                <a:cs typeface="Arial" charset="0"/>
              </a:rPr>
              <a:t>not</a:t>
            </a:r>
            <a:r>
              <a:rPr lang="en-US" sz="2400" kern="0" dirty="0">
                <a:cs typeface="Arial" charset="0"/>
              </a:rPr>
              <a:t> deductible from UC benefits. </a:t>
            </a:r>
            <a:endParaRPr lang="en-US" sz="900" kern="0" dirty="0">
              <a:cs typeface="Arial" charset="0"/>
            </a:endParaRPr>
          </a:p>
          <a:p>
            <a:pPr marL="457200" lvl="0" indent="-457200">
              <a:spcBef>
                <a:spcPts val="24"/>
              </a:spcBef>
              <a:buClr>
                <a:srgbClr val="FFC000"/>
              </a:buClr>
              <a:buFont typeface="Arial" pitchFamily="34" charset="0"/>
              <a:buChar char="•"/>
              <a:defRPr/>
            </a:pPr>
            <a:r>
              <a:rPr lang="en-US" sz="2400" kern="0" dirty="0">
                <a:cs typeface="Arial" charset="0"/>
              </a:rPr>
              <a:t>Vacation Pay is only deductible if you have a </a:t>
            </a:r>
            <a:r>
              <a:rPr lang="en-US" sz="2400" u="sng" kern="0" dirty="0">
                <a:cs typeface="Arial" charset="0"/>
              </a:rPr>
              <a:t>definite</a:t>
            </a:r>
            <a:r>
              <a:rPr lang="en-US" sz="2400" kern="0" dirty="0">
                <a:cs typeface="Arial" charset="0"/>
              </a:rPr>
              <a:t> recall date.</a:t>
            </a:r>
            <a:endParaRPr lang="en-US" sz="900" kern="0" dirty="0">
              <a:cs typeface="Arial" charset="0"/>
            </a:endParaRPr>
          </a:p>
          <a:p>
            <a:pPr marL="457200" lvl="0" indent="-457200">
              <a:spcBef>
                <a:spcPts val="24"/>
              </a:spcBef>
              <a:buClr>
                <a:srgbClr val="FFC000"/>
              </a:buClr>
              <a:buFont typeface="Arial" pitchFamily="34" charset="0"/>
              <a:buChar char="•"/>
              <a:defRPr/>
            </a:pPr>
            <a:r>
              <a:rPr lang="en-US" sz="2400" kern="0" dirty="0">
                <a:cs typeface="Arial" charset="0"/>
              </a:rPr>
              <a:t>UC benefits are considered income for </a:t>
            </a:r>
            <a:r>
              <a:rPr lang="en-US" sz="2400" u="sng" kern="0" dirty="0">
                <a:cs typeface="Arial" charset="0"/>
              </a:rPr>
              <a:t>federal</a:t>
            </a:r>
            <a:r>
              <a:rPr lang="en-US" sz="2400" kern="0" dirty="0">
                <a:cs typeface="Arial" charset="0"/>
              </a:rPr>
              <a:t> tax purposes only, not State or Local. The claimant has the option of having 10% of their Weekly Benefit Rate (including any dependent allowance) withheld for tax purposes. A UC-1099G will be issued in January reflecting the amount paid and the amount withheld.</a:t>
            </a:r>
          </a:p>
          <a:p>
            <a:pPr>
              <a:buNone/>
            </a:pPr>
            <a:endParaRPr lang="en-US" sz="2400" dirty="0">
              <a:solidFill>
                <a:srgbClr val="FF0000"/>
              </a:solidFill>
            </a:endParaRPr>
          </a:p>
        </p:txBody>
      </p:sp>
    </p:spTree>
    <p:extLst>
      <p:ext uri="{BB962C8B-B14F-4D97-AF65-F5344CB8AC3E}">
        <p14:creationId xmlns:p14="http://schemas.microsoft.com/office/powerpoint/2010/main" val="2187395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AA2C161-9BD2-4526-9951-EF3231553279}"/>
              </a:ext>
            </a:extLst>
          </p:cNvPr>
          <p:cNvSpPr>
            <a:spLocks noGrp="1"/>
          </p:cNvSpPr>
          <p:nvPr>
            <p:ph type="body" sz="quarter" idx="16"/>
          </p:nvPr>
        </p:nvSpPr>
        <p:spPr>
          <a:xfrm>
            <a:off x="520492" y="1376932"/>
            <a:ext cx="8861251" cy="608895"/>
          </a:xfrm>
        </p:spPr>
        <p:txBody>
          <a:bodyPr/>
          <a:lstStyle/>
          <a:p>
            <a:r>
              <a:rPr lang="en-US" dirty="0"/>
              <a:t>What’s available on www.uc.pa.gov</a:t>
            </a:r>
          </a:p>
        </p:txBody>
      </p:sp>
      <p:sp>
        <p:nvSpPr>
          <p:cNvPr id="4" name="Title 3">
            <a:extLst>
              <a:ext uri="{FF2B5EF4-FFF2-40B4-BE49-F238E27FC236}">
                <a16:creationId xmlns:a16="http://schemas.microsoft.com/office/drawing/2014/main" id="{365C6832-258C-4646-A74D-BBA56252BF93}"/>
              </a:ext>
            </a:extLst>
          </p:cNvPr>
          <p:cNvSpPr>
            <a:spLocks noGrp="1"/>
          </p:cNvSpPr>
          <p:nvPr>
            <p:ph type="title"/>
          </p:nvPr>
        </p:nvSpPr>
        <p:spPr/>
        <p:txBody>
          <a:bodyPr/>
          <a:lstStyle/>
          <a:p>
            <a:r>
              <a:rPr lang="en-US" dirty="0"/>
              <a:t>Important tips (continued)</a:t>
            </a:r>
          </a:p>
        </p:txBody>
      </p:sp>
      <p:sp>
        <p:nvSpPr>
          <p:cNvPr id="5" name="Content Placeholder 2">
            <a:extLst>
              <a:ext uri="{FF2B5EF4-FFF2-40B4-BE49-F238E27FC236}">
                <a16:creationId xmlns:a16="http://schemas.microsoft.com/office/drawing/2014/main" id="{3BAE5B56-0190-4FEC-A4B9-F83E873DD195}"/>
              </a:ext>
            </a:extLst>
          </p:cNvPr>
          <p:cNvSpPr txBox="1">
            <a:spLocks/>
          </p:cNvSpPr>
          <p:nvPr/>
        </p:nvSpPr>
        <p:spPr bwMode="auto">
          <a:xfrm>
            <a:off x="518678" y="1985827"/>
            <a:ext cx="9868906" cy="432353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fontScale="77500" lnSpcReduction="20000"/>
          </a:bodyPr>
          <a:lstStyle/>
          <a:p>
            <a:pPr lvl="0">
              <a:spcBef>
                <a:spcPts val="24"/>
              </a:spcBef>
              <a:buClr>
                <a:srgbClr val="FFC000"/>
              </a:buClr>
              <a:defRPr/>
            </a:pPr>
            <a:r>
              <a:rPr lang="en-US" sz="2400" kern="0" dirty="0">
                <a:cs typeface="Arial" charset="0"/>
              </a:rPr>
              <a:t>Many general UC functions can be performed online, such as: </a:t>
            </a:r>
          </a:p>
          <a:p>
            <a:pPr marL="457200" lvl="0" indent="-457200">
              <a:spcBef>
                <a:spcPts val="24"/>
              </a:spcBef>
              <a:buClr>
                <a:srgbClr val="FFC000"/>
              </a:buClr>
              <a:buFont typeface="Arial" pitchFamily="34" charset="0"/>
              <a:buChar char="•"/>
              <a:defRPr/>
            </a:pPr>
            <a:r>
              <a:rPr lang="en-US" sz="2400" kern="0" dirty="0">
                <a:cs typeface="Arial" charset="0"/>
              </a:rPr>
              <a:t>Open a new claim for UC benefits.</a:t>
            </a:r>
          </a:p>
          <a:p>
            <a:pPr marL="457200" lvl="0" indent="-457200">
              <a:spcBef>
                <a:spcPts val="24"/>
              </a:spcBef>
              <a:buClr>
                <a:srgbClr val="FFC000"/>
              </a:buClr>
              <a:buFont typeface="Arial" pitchFamily="34" charset="0"/>
              <a:buChar char="•"/>
              <a:defRPr/>
            </a:pPr>
            <a:r>
              <a:rPr lang="en-US" sz="2400" kern="0" dirty="0">
                <a:cs typeface="Arial" charset="0"/>
              </a:rPr>
              <a:t>Access the most up-to-date information on the department’s Covid-19 response.</a:t>
            </a:r>
          </a:p>
          <a:p>
            <a:pPr marL="457200" lvl="0" indent="-457200">
              <a:spcBef>
                <a:spcPts val="24"/>
              </a:spcBef>
              <a:buClr>
                <a:srgbClr val="FFC000"/>
              </a:buClr>
              <a:buFont typeface="Arial" pitchFamily="34" charset="0"/>
              <a:buChar char="•"/>
              <a:defRPr/>
            </a:pPr>
            <a:r>
              <a:rPr lang="en-US" sz="2400" kern="0" dirty="0">
                <a:cs typeface="Arial" charset="0"/>
              </a:rPr>
              <a:t>View instructional videos and documents to answer general UC questions. This information can be found under FAQs, then selecting the “Claimant” option.</a:t>
            </a:r>
          </a:p>
          <a:p>
            <a:pPr marL="457200" lvl="0" indent="-457200">
              <a:spcBef>
                <a:spcPts val="24"/>
              </a:spcBef>
              <a:buClr>
                <a:srgbClr val="FFC000"/>
              </a:buClr>
              <a:buFont typeface="Arial" pitchFamily="34" charset="0"/>
              <a:buChar char="•"/>
              <a:defRPr/>
            </a:pPr>
            <a:endParaRPr lang="en-US" sz="2400" kern="0" dirty="0">
              <a:cs typeface="Arial" charset="0"/>
            </a:endParaRPr>
          </a:p>
          <a:p>
            <a:pPr lvl="0">
              <a:spcBef>
                <a:spcPts val="24"/>
              </a:spcBef>
              <a:buClr>
                <a:srgbClr val="FFC000"/>
              </a:buClr>
              <a:defRPr/>
            </a:pPr>
            <a:r>
              <a:rPr lang="en-US" sz="2400" kern="0" dirty="0">
                <a:cs typeface="Arial" charset="0"/>
              </a:rPr>
              <a:t>The following functions can be performed online, as long as the claimant has/knows their UC PIN (Personal Identification Number):</a:t>
            </a:r>
          </a:p>
          <a:p>
            <a:pPr marL="457200" lvl="0" indent="-457200">
              <a:spcBef>
                <a:spcPts val="24"/>
              </a:spcBef>
              <a:buClr>
                <a:srgbClr val="FFC000"/>
              </a:buClr>
              <a:buFont typeface="Arial" pitchFamily="34" charset="0"/>
              <a:buChar char="•"/>
              <a:defRPr/>
            </a:pPr>
            <a:r>
              <a:rPr lang="en-US" sz="2400" kern="0" dirty="0">
                <a:cs typeface="Arial" charset="0"/>
              </a:rPr>
              <a:t>Reopen an existing Unemployment Claim.</a:t>
            </a:r>
          </a:p>
          <a:p>
            <a:pPr marL="457200" lvl="0" indent="-457200">
              <a:spcBef>
                <a:spcPts val="24"/>
              </a:spcBef>
              <a:buClr>
                <a:srgbClr val="FFC000"/>
              </a:buClr>
              <a:buFont typeface="Arial" pitchFamily="34" charset="0"/>
              <a:buChar char="•"/>
              <a:defRPr/>
            </a:pPr>
            <a:r>
              <a:rPr lang="en-US" sz="2400" kern="0" dirty="0">
                <a:cs typeface="Arial" charset="0"/>
              </a:rPr>
              <a:t>File a biweekly claim.</a:t>
            </a:r>
          </a:p>
          <a:p>
            <a:pPr marL="457200" lvl="0" indent="-457200">
              <a:spcBef>
                <a:spcPts val="24"/>
              </a:spcBef>
              <a:buClr>
                <a:srgbClr val="FFC000"/>
              </a:buClr>
              <a:buFont typeface="Arial" pitchFamily="34" charset="0"/>
              <a:buChar char="•"/>
              <a:defRPr/>
            </a:pPr>
            <a:r>
              <a:rPr lang="en-US" sz="2400" kern="0" dirty="0">
                <a:cs typeface="Arial" charset="0"/>
              </a:rPr>
              <a:t>Change of address, telephone/fax numbers or email address.</a:t>
            </a:r>
          </a:p>
          <a:p>
            <a:pPr marL="457200" lvl="0" indent="-457200">
              <a:spcBef>
                <a:spcPts val="24"/>
              </a:spcBef>
              <a:buClr>
                <a:srgbClr val="FFC000"/>
              </a:buClr>
              <a:buFont typeface="Arial" pitchFamily="34" charset="0"/>
              <a:buChar char="•"/>
              <a:defRPr/>
            </a:pPr>
            <a:r>
              <a:rPr lang="en-US" sz="2400" kern="0" dirty="0">
                <a:cs typeface="Arial" charset="0"/>
              </a:rPr>
              <a:t>Start or change direct deposit.</a:t>
            </a:r>
          </a:p>
          <a:p>
            <a:pPr marL="457200" lvl="0" indent="-457200">
              <a:spcBef>
                <a:spcPts val="24"/>
              </a:spcBef>
              <a:buClr>
                <a:srgbClr val="FFC000"/>
              </a:buClr>
              <a:buFont typeface="Arial" pitchFamily="34" charset="0"/>
              <a:buChar char="•"/>
              <a:defRPr/>
            </a:pPr>
            <a:r>
              <a:rPr lang="en-US" sz="2400" kern="0" dirty="0">
                <a:cs typeface="Arial" charset="0"/>
              </a:rPr>
              <a:t>Access UC benefit payment history.</a:t>
            </a:r>
          </a:p>
          <a:p>
            <a:pPr marL="457200" lvl="0" indent="-457200">
              <a:spcBef>
                <a:spcPts val="24"/>
              </a:spcBef>
              <a:buClr>
                <a:srgbClr val="FFC000"/>
              </a:buClr>
              <a:buFont typeface="Arial" pitchFamily="34" charset="0"/>
              <a:buChar char="•"/>
              <a:defRPr/>
            </a:pPr>
            <a:r>
              <a:rPr lang="en-US" sz="2400" kern="0" dirty="0">
                <a:cs typeface="Arial" charset="0"/>
              </a:rPr>
              <a:t>View/print their UC-1099G for tax purposes.</a:t>
            </a:r>
          </a:p>
          <a:p>
            <a:pPr marL="457200" lvl="0" indent="-457200">
              <a:spcBef>
                <a:spcPts val="24"/>
              </a:spcBef>
              <a:buClr>
                <a:srgbClr val="FFC000"/>
              </a:buClr>
              <a:buFont typeface="Arial" pitchFamily="34" charset="0"/>
              <a:buChar char="•"/>
              <a:defRPr/>
            </a:pPr>
            <a:r>
              <a:rPr lang="en-US" sz="2400" kern="0" dirty="0">
                <a:cs typeface="Arial" charset="0"/>
              </a:rPr>
              <a:t>View or pay their UC overpayment.</a:t>
            </a:r>
          </a:p>
          <a:p>
            <a:pPr marL="457200" lvl="0" indent="-457200">
              <a:spcBef>
                <a:spcPts val="24"/>
              </a:spcBef>
              <a:buClr>
                <a:srgbClr val="FFC000"/>
              </a:buClr>
              <a:buFont typeface="Arial" pitchFamily="34" charset="0"/>
              <a:buChar char="•"/>
              <a:defRPr/>
            </a:pPr>
            <a:r>
              <a:rPr lang="en-US" sz="2400" kern="0" dirty="0">
                <a:cs typeface="Arial" charset="0"/>
              </a:rPr>
              <a:t>File an appeal.</a:t>
            </a:r>
          </a:p>
          <a:p>
            <a:pPr marL="457200" lvl="0" indent="-457200">
              <a:spcBef>
                <a:spcPts val="24"/>
              </a:spcBef>
              <a:buClr>
                <a:srgbClr val="FFC000"/>
              </a:buClr>
              <a:buFont typeface="Arial" pitchFamily="34" charset="0"/>
              <a:buChar char="•"/>
              <a:defRPr/>
            </a:pPr>
            <a:r>
              <a:rPr lang="en-US" sz="2400" kern="0" dirty="0">
                <a:cs typeface="Arial" charset="0"/>
              </a:rPr>
              <a:t>Change their UC PIN or Federal Tax Withholding (this can also be done through the PA Teleclaims System, or PAT).</a:t>
            </a:r>
          </a:p>
          <a:p>
            <a:pPr>
              <a:buNone/>
            </a:pPr>
            <a:endParaRPr lang="en-US" sz="2400" dirty="0">
              <a:solidFill>
                <a:srgbClr val="FF0000"/>
              </a:solidFill>
            </a:endParaRPr>
          </a:p>
        </p:txBody>
      </p:sp>
    </p:spTree>
    <p:extLst>
      <p:ext uri="{BB962C8B-B14F-4D97-AF65-F5344CB8AC3E}">
        <p14:creationId xmlns:p14="http://schemas.microsoft.com/office/powerpoint/2010/main" val="37371580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DA13631E-22CF-41F2-8FB0-71F2A0DBB7F8}"/>
              </a:ext>
            </a:extLst>
          </p:cNvPr>
          <p:cNvSpPr>
            <a:spLocks noGrp="1"/>
          </p:cNvSpPr>
          <p:nvPr>
            <p:ph idx="1"/>
          </p:nvPr>
        </p:nvSpPr>
        <p:spPr>
          <a:xfrm>
            <a:off x="531378" y="3196915"/>
            <a:ext cx="7342622" cy="2958275"/>
          </a:xfrm>
        </p:spPr>
        <p:txBody>
          <a:bodyPr>
            <a:normAutofit fontScale="92500" lnSpcReduction="10000"/>
          </a:bodyPr>
          <a:lstStyle/>
          <a:p>
            <a:r>
              <a:rPr lang="en-US" dirty="0"/>
              <a:t>A claimant can use the </a:t>
            </a:r>
            <a:r>
              <a:rPr lang="en-US" b="1" dirty="0"/>
              <a:t>UC Live Chat </a:t>
            </a:r>
            <a:r>
              <a:rPr lang="en-US" dirty="0"/>
              <a:t>feature to speak to an UC representative electronically. We are experiencing very high call volumes at this time.  </a:t>
            </a:r>
            <a:endParaRPr lang="en-US" b="1" dirty="0"/>
          </a:p>
          <a:p>
            <a:r>
              <a:rPr lang="en-US" b="1" dirty="0"/>
              <a:t>UC Live Chat </a:t>
            </a:r>
            <a:r>
              <a:rPr lang="en-US" dirty="0"/>
              <a:t>is available Mon-Fri, 7 AM – 6 PM.</a:t>
            </a:r>
          </a:p>
          <a:p>
            <a:r>
              <a:rPr lang="en-US" dirty="0"/>
              <a:t>The UC Chat feature can be found in various locations on our website. On the homepage of the Pennsylvania Unemployment Compensation website, scroll down slightly. The UC Live Chat link can be found under the main COVID-19 banner on the page.</a:t>
            </a:r>
            <a:endParaRPr lang="en-US" b="1" dirty="0"/>
          </a:p>
          <a:p>
            <a:endParaRPr lang="en-US" dirty="0"/>
          </a:p>
        </p:txBody>
      </p:sp>
      <p:sp>
        <p:nvSpPr>
          <p:cNvPr id="10" name="Text Placeholder 9">
            <a:extLst>
              <a:ext uri="{FF2B5EF4-FFF2-40B4-BE49-F238E27FC236}">
                <a16:creationId xmlns:a16="http://schemas.microsoft.com/office/drawing/2014/main" id="{69BBC965-9602-4E3C-85E1-586BF24D23C4}"/>
              </a:ext>
            </a:extLst>
          </p:cNvPr>
          <p:cNvSpPr>
            <a:spLocks noGrp="1"/>
          </p:cNvSpPr>
          <p:nvPr>
            <p:ph type="body" sz="quarter" idx="13"/>
          </p:nvPr>
        </p:nvSpPr>
        <p:spPr/>
        <p:txBody>
          <a:bodyPr/>
          <a:lstStyle/>
          <a:p>
            <a:r>
              <a:rPr lang="en-US" dirty="0"/>
              <a:t>LiveChat</a:t>
            </a:r>
          </a:p>
        </p:txBody>
      </p:sp>
      <p:sp>
        <p:nvSpPr>
          <p:cNvPr id="5" name="Title 4">
            <a:extLst>
              <a:ext uri="{FF2B5EF4-FFF2-40B4-BE49-F238E27FC236}">
                <a16:creationId xmlns:a16="http://schemas.microsoft.com/office/drawing/2014/main" id="{263BE8C7-84A6-42BB-AC42-473356B3DBE8}"/>
              </a:ext>
            </a:extLst>
          </p:cNvPr>
          <p:cNvSpPr>
            <a:spLocks noGrp="1"/>
          </p:cNvSpPr>
          <p:nvPr>
            <p:ph type="title"/>
          </p:nvPr>
        </p:nvSpPr>
        <p:spPr/>
        <p:txBody>
          <a:bodyPr/>
          <a:lstStyle/>
          <a:p>
            <a:r>
              <a:rPr lang="en-US" dirty="0"/>
              <a:t>Contacting UC</a:t>
            </a:r>
          </a:p>
        </p:txBody>
      </p:sp>
      <p:pic>
        <p:nvPicPr>
          <p:cNvPr id="12" name="Picture 11">
            <a:extLst>
              <a:ext uri="{FF2B5EF4-FFF2-40B4-BE49-F238E27FC236}">
                <a16:creationId xmlns:a16="http://schemas.microsoft.com/office/drawing/2014/main" id="{B6C5C90A-8A7C-4B83-9FC3-2E1C80BB6648}"/>
              </a:ext>
            </a:extLst>
          </p:cNvPr>
          <p:cNvPicPr/>
          <p:nvPr/>
        </p:nvPicPr>
        <p:blipFill>
          <a:blip r:embed="rId2"/>
          <a:stretch>
            <a:fillRect/>
          </a:stretch>
        </p:blipFill>
        <p:spPr>
          <a:xfrm>
            <a:off x="9125712" y="3172372"/>
            <a:ext cx="2259584" cy="1673948"/>
          </a:xfrm>
          <a:prstGeom prst="rect">
            <a:avLst/>
          </a:prstGeom>
        </p:spPr>
      </p:pic>
    </p:spTree>
    <p:extLst>
      <p:ext uri="{BB962C8B-B14F-4D97-AF65-F5344CB8AC3E}">
        <p14:creationId xmlns:p14="http://schemas.microsoft.com/office/powerpoint/2010/main" val="23345321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DA13631E-22CF-41F2-8FB0-71F2A0DBB7F8}"/>
              </a:ext>
            </a:extLst>
          </p:cNvPr>
          <p:cNvSpPr>
            <a:spLocks noGrp="1"/>
          </p:cNvSpPr>
          <p:nvPr>
            <p:ph idx="1"/>
          </p:nvPr>
        </p:nvSpPr>
        <p:spPr>
          <a:xfrm>
            <a:off x="531378" y="3196915"/>
            <a:ext cx="8405358" cy="3350189"/>
          </a:xfrm>
        </p:spPr>
        <p:txBody>
          <a:bodyPr>
            <a:normAutofit lnSpcReduction="10000"/>
          </a:bodyPr>
          <a:lstStyle/>
          <a:p>
            <a:pPr lvl="0"/>
            <a:r>
              <a:rPr lang="en-US" sz="1800" b="1" dirty="0"/>
              <a:t>General UC questions</a:t>
            </a:r>
            <a:r>
              <a:rPr lang="en-US" sz="1800" dirty="0"/>
              <a:t> can be answered through the chat without any personal information being exchanged. </a:t>
            </a:r>
          </a:p>
          <a:p>
            <a:pPr lvl="0"/>
            <a:r>
              <a:rPr lang="en-US" sz="1800" b="1" dirty="0"/>
              <a:t>Questions specific to their claim</a:t>
            </a:r>
            <a:r>
              <a:rPr lang="en-US" sz="1800" dirty="0"/>
              <a:t> - More than likely, most of the contacts we receive involve someone who actually needs to interact with a person.  Questions like…</a:t>
            </a:r>
          </a:p>
          <a:p>
            <a:pPr lvl="1"/>
            <a:r>
              <a:rPr lang="en-US" sz="1600" dirty="0"/>
              <a:t>Why didn’t I receive my payment?</a:t>
            </a:r>
          </a:p>
          <a:p>
            <a:pPr lvl="1"/>
            <a:r>
              <a:rPr lang="en-US" sz="1600" dirty="0"/>
              <a:t>What is the status of my claim? (adjudication, monetary and appeals questions)</a:t>
            </a:r>
          </a:p>
          <a:p>
            <a:pPr lvl="1"/>
            <a:r>
              <a:rPr lang="en-US" sz="1600" dirty="0"/>
              <a:t>No PIN or they haven’t received information regarding their new UC claim.</a:t>
            </a:r>
          </a:p>
          <a:p>
            <a:r>
              <a:rPr lang="en-US" sz="1800" dirty="0"/>
              <a:t>When the claimant has </a:t>
            </a:r>
            <a:r>
              <a:rPr lang="en-US" sz="1800" b="1" dirty="0"/>
              <a:t>questions specific to their claim</a:t>
            </a:r>
            <a:r>
              <a:rPr lang="en-US" sz="1800" dirty="0"/>
              <a:t>, the chat representative will take additional steps to verify their identity. This is for the safety and security of their personal information and their UC Claim. If the claimant does not wish to provide their personal information to a representative electronically, a call to the UC Service Center will be necessary. </a:t>
            </a:r>
          </a:p>
        </p:txBody>
      </p:sp>
      <p:sp>
        <p:nvSpPr>
          <p:cNvPr id="10" name="Text Placeholder 9">
            <a:extLst>
              <a:ext uri="{FF2B5EF4-FFF2-40B4-BE49-F238E27FC236}">
                <a16:creationId xmlns:a16="http://schemas.microsoft.com/office/drawing/2014/main" id="{69BBC965-9602-4E3C-85E1-586BF24D23C4}"/>
              </a:ext>
            </a:extLst>
          </p:cNvPr>
          <p:cNvSpPr>
            <a:spLocks noGrp="1"/>
          </p:cNvSpPr>
          <p:nvPr>
            <p:ph type="body" sz="quarter" idx="13"/>
          </p:nvPr>
        </p:nvSpPr>
        <p:spPr/>
        <p:txBody>
          <a:bodyPr/>
          <a:lstStyle/>
          <a:p>
            <a:r>
              <a:rPr lang="en-US" dirty="0"/>
              <a:t>LiveChat</a:t>
            </a:r>
          </a:p>
        </p:txBody>
      </p:sp>
      <p:sp>
        <p:nvSpPr>
          <p:cNvPr id="5" name="Title 4">
            <a:extLst>
              <a:ext uri="{FF2B5EF4-FFF2-40B4-BE49-F238E27FC236}">
                <a16:creationId xmlns:a16="http://schemas.microsoft.com/office/drawing/2014/main" id="{263BE8C7-84A6-42BB-AC42-473356B3DBE8}"/>
              </a:ext>
            </a:extLst>
          </p:cNvPr>
          <p:cNvSpPr>
            <a:spLocks noGrp="1"/>
          </p:cNvSpPr>
          <p:nvPr>
            <p:ph type="title"/>
          </p:nvPr>
        </p:nvSpPr>
        <p:spPr/>
        <p:txBody>
          <a:bodyPr/>
          <a:lstStyle/>
          <a:p>
            <a:r>
              <a:rPr lang="en-US" dirty="0"/>
              <a:t>Contacting UC</a:t>
            </a:r>
          </a:p>
        </p:txBody>
      </p:sp>
      <p:pic>
        <p:nvPicPr>
          <p:cNvPr id="12" name="Picture 11">
            <a:extLst>
              <a:ext uri="{FF2B5EF4-FFF2-40B4-BE49-F238E27FC236}">
                <a16:creationId xmlns:a16="http://schemas.microsoft.com/office/drawing/2014/main" id="{B6C5C90A-8A7C-4B83-9FC3-2E1C80BB6648}"/>
              </a:ext>
            </a:extLst>
          </p:cNvPr>
          <p:cNvPicPr/>
          <p:nvPr/>
        </p:nvPicPr>
        <p:blipFill>
          <a:blip r:embed="rId2"/>
          <a:stretch>
            <a:fillRect/>
          </a:stretch>
        </p:blipFill>
        <p:spPr>
          <a:xfrm>
            <a:off x="9125712" y="3172372"/>
            <a:ext cx="2259584" cy="1673948"/>
          </a:xfrm>
          <a:prstGeom prst="rect">
            <a:avLst/>
          </a:prstGeom>
        </p:spPr>
      </p:pic>
    </p:spTree>
    <p:extLst>
      <p:ext uri="{BB962C8B-B14F-4D97-AF65-F5344CB8AC3E}">
        <p14:creationId xmlns:p14="http://schemas.microsoft.com/office/powerpoint/2010/main" val="16515618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70A864B-3F01-45B6-955C-5047D3BA646C}"/>
              </a:ext>
            </a:extLst>
          </p:cNvPr>
          <p:cNvSpPr>
            <a:spLocks noGrp="1"/>
          </p:cNvSpPr>
          <p:nvPr>
            <p:ph idx="1"/>
          </p:nvPr>
        </p:nvSpPr>
        <p:spPr>
          <a:xfrm>
            <a:off x="531378" y="2524051"/>
            <a:ext cx="10631203" cy="3631140"/>
          </a:xfrm>
        </p:spPr>
        <p:txBody>
          <a:bodyPr>
            <a:normAutofit fontScale="92500" lnSpcReduction="10000"/>
          </a:bodyPr>
          <a:lstStyle/>
          <a:p>
            <a:pPr lvl="0" algn="ctr" fontAlgn="base">
              <a:lnSpc>
                <a:spcPct val="100000"/>
              </a:lnSpc>
              <a:spcBef>
                <a:spcPts val="24"/>
              </a:spcBef>
              <a:spcAft>
                <a:spcPct val="0"/>
              </a:spcAft>
              <a:buClrTx/>
              <a:defRPr/>
            </a:pPr>
            <a:endParaRPr lang="en-US" sz="1400" b="1" kern="0" dirty="0">
              <a:cs typeface="Arial" charset="0"/>
            </a:endParaRPr>
          </a:p>
          <a:p>
            <a:pPr marL="285750" lvl="0" indent="-285750"/>
            <a:r>
              <a:rPr lang="en-US" sz="2800" dirty="0"/>
              <a:t>Their employer temporarily closes or goes out of business because of COVID-19</a:t>
            </a:r>
          </a:p>
          <a:p>
            <a:pPr marL="285750" lvl="0" indent="-285750"/>
            <a:r>
              <a:rPr lang="en-US" sz="2800" dirty="0"/>
              <a:t>Their employer reduces their hours because of COVID-19</a:t>
            </a:r>
          </a:p>
          <a:p>
            <a:pPr marL="285750" lvl="0" indent="-285750"/>
            <a:r>
              <a:rPr lang="en-US" sz="2800" dirty="0"/>
              <a:t>They have been told not to work because their employer feels they might get or spread COVID-19</a:t>
            </a:r>
          </a:p>
          <a:p>
            <a:pPr marL="285750" lvl="0" indent="-285750"/>
            <a:r>
              <a:rPr lang="en-US" sz="2800" dirty="0"/>
              <a:t>They have been told to quarantine or self-isolate, or live/work in a county under government-recommended mitigation efforts</a:t>
            </a:r>
          </a:p>
          <a:p>
            <a:pPr marL="285750" lvl="0" indent="-285750"/>
            <a:r>
              <a:rPr lang="en-US" sz="2800" dirty="0"/>
              <a:t>Even if their regular working hours are considered part-time</a:t>
            </a:r>
          </a:p>
          <a:p>
            <a:endParaRPr lang="en-US" sz="2800" dirty="0"/>
          </a:p>
        </p:txBody>
      </p:sp>
      <p:sp>
        <p:nvSpPr>
          <p:cNvPr id="6" name="Text Placeholder 5">
            <a:extLst>
              <a:ext uri="{FF2B5EF4-FFF2-40B4-BE49-F238E27FC236}">
                <a16:creationId xmlns:a16="http://schemas.microsoft.com/office/drawing/2014/main" id="{F62AE627-A453-4786-B9D2-CEDB2F95FE08}"/>
              </a:ext>
            </a:extLst>
          </p:cNvPr>
          <p:cNvSpPr>
            <a:spLocks noGrp="1"/>
          </p:cNvSpPr>
          <p:nvPr>
            <p:ph type="body" sz="quarter" idx="13"/>
          </p:nvPr>
        </p:nvSpPr>
        <p:spPr>
          <a:xfrm>
            <a:off x="531378" y="2251587"/>
            <a:ext cx="7342621" cy="608895"/>
          </a:xfrm>
        </p:spPr>
        <p:txBody>
          <a:bodyPr/>
          <a:lstStyle/>
          <a:p>
            <a:r>
              <a:rPr lang="en-US" b="1" dirty="0"/>
              <a:t>An individual may be eligible for UC benefits if: </a:t>
            </a:r>
            <a:endParaRPr lang="en-US" dirty="0"/>
          </a:p>
          <a:p>
            <a:endParaRPr lang="en-US" dirty="0"/>
          </a:p>
        </p:txBody>
      </p:sp>
      <p:sp>
        <p:nvSpPr>
          <p:cNvPr id="4" name="Title 3">
            <a:extLst>
              <a:ext uri="{FF2B5EF4-FFF2-40B4-BE49-F238E27FC236}">
                <a16:creationId xmlns:a16="http://schemas.microsoft.com/office/drawing/2014/main" id="{BD5E71F9-A781-4125-AA4A-C5B264926406}"/>
              </a:ext>
            </a:extLst>
          </p:cNvPr>
          <p:cNvSpPr>
            <a:spLocks noGrp="1"/>
          </p:cNvSpPr>
          <p:nvPr>
            <p:ph type="title"/>
          </p:nvPr>
        </p:nvSpPr>
        <p:spPr>
          <a:xfrm>
            <a:off x="531378" y="1507572"/>
            <a:ext cx="7342622" cy="1215566"/>
          </a:xfrm>
        </p:spPr>
        <p:txBody>
          <a:bodyPr/>
          <a:lstStyle/>
          <a:p>
            <a:r>
              <a:rPr lang="en-US" kern="0" dirty="0">
                <a:latin typeface="Calibri" pitchFamily="34" charset="0"/>
              </a:rPr>
              <a:t>UC Eligibility and Covid-19</a:t>
            </a:r>
            <a:br>
              <a:rPr lang="en-US" kern="0" cap="none" dirty="0">
                <a:latin typeface="Calibri" pitchFamily="34" charset="0"/>
              </a:rPr>
            </a:br>
            <a:endParaRPr lang="en-US" dirty="0"/>
          </a:p>
        </p:txBody>
      </p:sp>
    </p:spTree>
    <p:extLst>
      <p:ext uri="{BB962C8B-B14F-4D97-AF65-F5344CB8AC3E}">
        <p14:creationId xmlns:p14="http://schemas.microsoft.com/office/powerpoint/2010/main" val="19174911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DA13631E-22CF-41F2-8FB0-71F2A0DBB7F8}"/>
              </a:ext>
            </a:extLst>
          </p:cNvPr>
          <p:cNvSpPr>
            <a:spLocks noGrp="1"/>
          </p:cNvSpPr>
          <p:nvPr>
            <p:ph idx="1"/>
          </p:nvPr>
        </p:nvSpPr>
        <p:spPr>
          <a:xfrm>
            <a:off x="531378" y="3196915"/>
            <a:ext cx="5858912" cy="3435533"/>
          </a:xfrm>
        </p:spPr>
        <p:txBody>
          <a:bodyPr>
            <a:normAutofit/>
          </a:bodyPr>
          <a:lstStyle/>
          <a:p>
            <a:r>
              <a:rPr lang="en-US" sz="1800" dirty="0"/>
              <a:t>A claimant can Email a Customer Service Representative through </a:t>
            </a:r>
            <a:r>
              <a:rPr lang="en-US" sz="1800" b="1" dirty="0">
                <a:hlinkClick r:id="rId2"/>
              </a:rPr>
              <a:t>UCHelp@pa.gov</a:t>
            </a:r>
            <a:r>
              <a:rPr lang="en-US" sz="1800" b="1" dirty="0"/>
              <a:t> or </a:t>
            </a:r>
            <a:r>
              <a:rPr lang="en-US" sz="1800" b="1" dirty="0">
                <a:hlinkClick r:id="rId3"/>
              </a:rPr>
              <a:t>UCPUA@pa.gov</a:t>
            </a:r>
            <a:r>
              <a:rPr lang="en-US" sz="1800" b="1" dirty="0"/>
              <a:t> </a:t>
            </a:r>
            <a:endParaRPr lang="en-US" sz="1800" dirty="0"/>
          </a:p>
          <a:p>
            <a:pPr lvl="1"/>
            <a:r>
              <a:rPr lang="en-US" sz="1600" dirty="0"/>
              <a:t>(</a:t>
            </a:r>
            <a:r>
              <a:rPr lang="en-US" sz="1600" i="1" dirty="0"/>
              <a:t>Using this method, a response is generally received within 16 business days.)</a:t>
            </a:r>
            <a:endParaRPr lang="en-US" sz="500" dirty="0"/>
          </a:p>
          <a:p>
            <a:r>
              <a:rPr lang="en-US" sz="1800" dirty="0"/>
              <a:t>Due to the overwhelming number of emails the department is receiving, the turnaround time using this method has increased. We are working around the clock to provide assistance to the citizens as quickly as possible. </a:t>
            </a:r>
          </a:p>
          <a:p>
            <a:r>
              <a:rPr lang="en-US" sz="1800" b="1" dirty="0"/>
              <a:t>To alleviate longer interaction times, claimants must provide their full name, as it appears on their claim (including middle initial or suffix, if applicable), and the last four digits of their Social Security Number.</a:t>
            </a:r>
            <a:endParaRPr lang="en-US" sz="1800" dirty="0"/>
          </a:p>
        </p:txBody>
      </p:sp>
      <p:sp>
        <p:nvSpPr>
          <p:cNvPr id="10" name="Text Placeholder 9">
            <a:extLst>
              <a:ext uri="{FF2B5EF4-FFF2-40B4-BE49-F238E27FC236}">
                <a16:creationId xmlns:a16="http://schemas.microsoft.com/office/drawing/2014/main" id="{69BBC965-9602-4E3C-85E1-586BF24D23C4}"/>
              </a:ext>
            </a:extLst>
          </p:cNvPr>
          <p:cNvSpPr>
            <a:spLocks noGrp="1"/>
          </p:cNvSpPr>
          <p:nvPr>
            <p:ph type="body" sz="quarter" idx="13"/>
          </p:nvPr>
        </p:nvSpPr>
        <p:spPr/>
        <p:txBody>
          <a:bodyPr/>
          <a:lstStyle/>
          <a:p>
            <a:r>
              <a:rPr lang="en-US" dirty="0"/>
              <a:t>Email </a:t>
            </a:r>
          </a:p>
        </p:txBody>
      </p:sp>
      <p:sp>
        <p:nvSpPr>
          <p:cNvPr id="5" name="Title 4">
            <a:extLst>
              <a:ext uri="{FF2B5EF4-FFF2-40B4-BE49-F238E27FC236}">
                <a16:creationId xmlns:a16="http://schemas.microsoft.com/office/drawing/2014/main" id="{263BE8C7-84A6-42BB-AC42-473356B3DBE8}"/>
              </a:ext>
            </a:extLst>
          </p:cNvPr>
          <p:cNvSpPr>
            <a:spLocks noGrp="1"/>
          </p:cNvSpPr>
          <p:nvPr>
            <p:ph type="title"/>
          </p:nvPr>
        </p:nvSpPr>
        <p:spPr/>
        <p:txBody>
          <a:bodyPr/>
          <a:lstStyle/>
          <a:p>
            <a:r>
              <a:rPr lang="en-US" dirty="0"/>
              <a:t>Contacting UC</a:t>
            </a:r>
          </a:p>
        </p:txBody>
      </p:sp>
      <p:sp>
        <p:nvSpPr>
          <p:cNvPr id="7" name="TextBox 6">
            <a:extLst>
              <a:ext uri="{FF2B5EF4-FFF2-40B4-BE49-F238E27FC236}">
                <a16:creationId xmlns:a16="http://schemas.microsoft.com/office/drawing/2014/main" id="{6F44F682-CE1B-44FA-A543-09C41BD31EF5}"/>
              </a:ext>
            </a:extLst>
          </p:cNvPr>
          <p:cNvSpPr txBox="1"/>
          <p:nvPr/>
        </p:nvSpPr>
        <p:spPr>
          <a:xfrm>
            <a:off x="6777492" y="3533678"/>
            <a:ext cx="4922124" cy="2308324"/>
          </a:xfrm>
          <a:prstGeom prst="rect">
            <a:avLst/>
          </a:prstGeom>
          <a:noFill/>
        </p:spPr>
        <p:txBody>
          <a:bodyPr wrap="square" rtlCol="0">
            <a:spAutoFit/>
          </a:bodyPr>
          <a:lstStyle/>
          <a:p>
            <a:pPr marL="285750" indent="-285750">
              <a:buClr>
                <a:srgbClr val="FFC000"/>
              </a:buClr>
              <a:buFont typeface="Arial" panose="020B0604020202020204" pitchFamily="34" charset="0"/>
              <a:buChar char="•"/>
            </a:pPr>
            <a:r>
              <a:rPr lang="en-US" b="1" dirty="0"/>
              <a:t>On the UC website, follow these steps to contact the UC Service Center via email:    </a:t>
            </a:r>
            <a:endParaRPr lang="en-US" dirty="0"/>
          </a:p>
          <a:p>
            <a:pPr marL="285750" lvl="0" indent="-285750">
              <a:buClr>
                <a:srgbClr val="FFC000"/>
              </a:buClr>
              <a:buFont typeface="Arial" panose="020B0604020202020204" pitchFamily="34" charset="0"/>
              <a:buChar char="•"/>
            </a:pPr>
            <a:r>
              <a:rPr lang="en-US" dirty="0"/>
              <a:t>Scroll down to the bottom of the home page. In the light gray area, click on the blue button that reads “Contact Us”  </a:t>
            </a:r>
          </a:p>
          <a:p>
            <a:pPr marL="285750" lvl="0" indent="-285750">
              <a:buClr>
                <a:srgbClr val="FFC000"/>
              </a:buClr>
              <a:buFont typeface="Arial" panose="020B0604020202020204" pitchFamily="34" charset="0"/>
              <a:buChar char="•"/>
            </a:pPr>
            <a:r>
              <a:rPr lang="en-US" dirty="0"/>
              <a:t>On the next page, scroll down slightly and you’ll see the UC Help email link.</a:t>
            </a:r>
          </a:p>
          <a:p>
            <a:pPr marL="285750" indent="-285750">
              <a:buClr>
                <a:srgbClr val="FFC000"/>
              </a:buClr>
              <a:buFont typeface="Arial" panose="020B0604020202020204" pitchFamily="34" charset="0"/>
              <a:buChar char="•"/>
            </a:pPr>
            <a:r>
              <a:rPr lang="en-US" dirty="0"/>
              <a:t>To open an email, click the link.  </a:t>
            </a:r>
          </a:p>
        </p:txBody>
      </p:sp>
      <p:pic>
        <p:nvPicPr>
          <p:cNvPr id="3" name="Picture 2">
            <a:extLst>
              <a:ext uri="{FF2B5EF4-FFF2-40B4-BE49-F238E27FC236}">
                <a16:creationId xmlns:a16="http://schemas.microsoft.com/office/drawing/2014/main" id="{8FC3C45E-B37A-4A28-9B61-DCDE1D2AADBC}"/>
              </a:ext>
            </a:extLst>
          </p:cNvPr>
          <p:cNvPicPr>
            <a:picLocks noChangeAspect="1"/>
          </p:cNvPicPr>
          <p:nvPr/>
        </p:nvPicPr>
        <p:blipFill>
          <a:blip r:embed="rId4"/>
          <a:stretch>
            <a:fillRect/>
          </a:stretch>
        </p:blipFill>
        <p:spPr>
          <a:xfrm>
            <a:off x="6298850" y="803670"/>
            <a:ext cx="3844322" cy="22251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907681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DA13631E-22CF-41F2-8FB0-71F2A0DBB7F8}"/>
              </a:ext>
            </a:extLst>
          </p:cNvPr>
          <p:cNvSpPr>
            <a:spLocks noGrp="1"/>
          </p:cNvSpPr>
          <p:nvPr>
            <p:ph idx="1"/>
          </p:nvPr>
        </p:nvSpPr>
        <p:spPr>
          <a:xfrm>
            <a:off x="531378" y="2814321"/>
            <a:ext cx="7342622" cy="3340870"/>
          </a:xfrm>
        </p:spPr>
        <p:txBody>
          <a:bodyPr>
            <a:normAutofit fontScale="92500" lnSpcReduction="20000"/>
          </a:bodyPr>
          <a:lstStyle/>
          <a:p>
            <a:pPr eaLnBrk="0" hangingPunct="0"/>
            <a:r>
              <a:rPr lang="en-US" altLang="en-US" b="1" dirty="0">
                <a:latin typeface="Calibri" panose="020F0502020204030204" pitchFamily="34" charset="0"/>
                <a:ea typeface="Calibri" panose="020F0502020204030204" pitchFamily="34" charset="0"/>
                <a:cs typeface="Times New Roman" panose="02020603050405020304" pitchFamily="18" charset="0"/>
              </a:rPr>
              <a:t>(New) UC Virtual Assistant Powered by Watson - PAULA</a:t>
            </a:r>
            <a:endParaRPr lang="en-US" altLang="en-US" sz="1000" b="1" dirty="0"/>
          </a:p>
          <a:p>
            <a:pPr lvl="1" eaLnBrk="0" hangingPunct="0"/>
            <a:r>
              <a:rPr lang="en-US" altLang="en-US" dirty="0">
                <a:latin typeface="Calibri" panose="020F0502020204030204" pitchFamily="34" charset="0"/>
                <a:ea typeface="Calibri" panose="020F0502020204030204" pitchFamily="34" charset="0"/>
                <a:cs typeface="Times New Roman" panose="02020603050405020304" pitchFamily="18" charset="0"/>
              </a:rPr>
              <a:t>The public can call </a:t>
            </a:r>
            <a:r>
              <a:rPr lang="en-US" altLang="en-US" b="1" dirty="0">
                <a:latin typeface="Calibri" panose="020F0502020204030204" pitchFamily="34" charset="0"/>
                <a:ea typeface="Calibri" panose="020F0502020204030204" pitchFamily="34" charset="0"/>
                <a:cs typeface="Times New Roman" panose="02020603050405020304" pitchFamily="18" charset="0"/>
              </a:rPr>
              <a:t>877-978-1295</a:t>
            </a:r>
            <a:r>
              <a:rPr lang="en-US" altLang="en-US" dirty="0">
                <a:latin typeface="Calibri" panose="020F0502020204030204" pitchFamily="34" charset="0"/>
                <a:ea typeface="Calibri" panose="020F0502020204030204" pitchFamily="34" charset="0"/>
                <a:cs typeface="Times New Roman" panose="02020603050405020304" pitchFamily="18" charset="0"/>
              </a:rPr>
              <a:t> to ask frequently asked questions and receive answers from a virtual database. </a:t>
            </a:r>
            <a:endParaRPr lang="en-US" altLang="en-US" sz="600" dirty="0"/>
          </a:p>
          <a:p>
            <a:pPr lvl="1" eaLnBrk="0" hangingPunct="0"/>
            <a:r>
              <a:rPr lang="en-US" altLang="en-US" dirty="0">
                <a:latin typeface="Acumin Pro Condensed Medium"/>
                <a:ea typeface="Calibri" panose="020F0502020204030204" pitchFamily="34" charset="0"/>
                <a:cs typeface="Times New Roman" panose="02020603050405020304" pitchFamily="18" charset="0"/>
              </a:rPr>
              <a:t>PAULA can answer general UC questions answers only, and cannot access the claimant’s specific UC claim record or transfer caller to a live agent.</a:t>
            </a:r>
          </a:p>
          <a:p>
            <a:pPr eaLnBrk="0" hangingPunct="0"/>
            <a:r>
              <a:rPr lang="en-US" altLang="en-US" dirty="0">
                <a:latin typeface="Acumin Pro Condensed Medium"/>
                <a:ea typeface="Calibri" panose="020F0502020204030204" pitchFamily="34" charset="0"/>
                <a:cs typeface="Times New Roman" panose="02020603050405020304" pitchFamily="18" charset="0"/>
              </a:rPr>
              <a:t>UC Service Center (8am to 4pm Monday – Friday)</a:t>
            </a:r>
          </a:p>
          <a:p>
            <a:pPr lvl="1" eaLnBrk="0" hangingPunct="0"/>
            <a:r>
              <a:rPr lang="en-US" altLang="en-US" dirty="0">
                <a:latin typeface="Calibri" panose="020F0502020204030204" pitchFamily="34" charset="0"/>
                <a:ea typeface="Calibri" panose="020F0502020204030204" pitchFamily="34" charset="0"/>
                <a:cs typeface="Times New Roman" panose="02020603050405020304" pitchFamily="18" charset="0"/>
              </a:rPr>
              <a:t>UC Service Center statewide toll-free number: 888-313-7284</a:t>
            </a:r>
            <a:endParaRPr lang="en-US" altLang="en-US" sz="400" dirty="0"/>
          </a:p>
          <a:p>
            <a:pPr lvl="1" eaLnBrk="0" hangingPunct="0"/>
            <a:r>
              <a:rPr lang="en-US" altLang="en-US" dirty="0">
                <a:latin typeface="Calibri" panose="020F0502020204030204" pitchFamily="34" charset="0"/>
                <a:ea typeface="Calibri" panose="020F0502020204030204" pitchFamily="34" charset="0"/>
                <a:cs typeface="Times New Roman" panose="02020603050405020304" pitchFamily="18" charset="0"/>
              </a:rPr>
              <a:t>TTY Services for Deaf and Hard-of-Hearing Toll-Free</a:t>
            </a:r>
            <a:r>
              <a:rPr lang="en-US" altLang="en-US" sz="1000" dirty="0">
                <a:solidFill>
                  <a:srgbClr val="464646"/>
                </a:solidFill>
                <a:latin typeface="Montserrat"/>
                <a:ea typeface="Calibri" panose="020F0502020204030204" pitchFamily="34" charset="0"/>
                <a:cs typeface="Helvetica" panose="020B0604020202020204" pitchFamily="34" charset="0"/>
              </a:rPr>
              <a:t>: </a:t>
            </a:r>
            <a:r>
              <a:rPr lang="en-US" altLang="en-US" dirty="0">
                <a:latin typeface="Calibri" panose="020F0502020204030204" pitchFamily="34" charset="0"/>
                <a:ea typeface="Calibri" panose="020F0502020204030204" pitchFamily="34" charset="0"/>
                <a:cs typeface="Times New Roman" panose="02020603050405020304" pitchFamily="18" charset="0"/>
              </a:rPr>
              <a:t>888-334-4046</a:t>
            </a:r>
            <a:endParaRPr lang="en-US" altLang="en-US" sz="400" dirty="0"/>
          </a:p>
          <a:p>
            <a:pPr lvl="1" eaLnBrk="0" hangingPunct="0"/>
            <a:r>
              <a:rPr lang="en-US" altLang="en-US" dirty="0">
                <a:latin typeface="Calibri" panose="020F0502020204030204" pitchFamily="34" charset="0"/>
                <a:ea typeface="Calibri" panose="020F0502020204030204" pitchFamily="34" charset="0"/>
                <a:cs typeface="Times New Roman" panose="02020603050405020304" pitchFamily="18" charset="0"/>
              </a:rPr>
              <a:t>Videophone Service for ASL Users:</a:t>
            </a:r>
            <a:r>
              <a:rPr lang="en-US" altLang="en-US" sz="1000" dirty="0">
                <a:solidFill>
                  <a:srgbClr val="464646"/>
                </a:solidFill>
                <a:latin typeface="Montserrat"/>
                <a:ea typeface="Calibri" panose="020F0502020204030204" pitchFamily="34" charset="0"/>
                <a:cs typeface="Helvetica" panose="020B0604020202020204" pitchFamily="34" charset="0"/>
              </a:rPr>
              <a:t> </a:t>
            </a:r>
            <a:r>
              <a:rPr lang="en-US" altLang="en-US" dirty="0">
                <a:latin typeface="Calibri" panose="020F0502020204030204" pitchFamily="34" charset="0"/>
                <a:ea typeface="Calibri" panose="020F0502020204030204" pitchFamily="34" charset="0"/>
                <a:cs typeface="Times New Roman" panose="02020603050405020304" pitchFamily="18" charset="0"/>
              </a:rPr>
              <a:t>717-704-8474</a:t>
            </a:r>
            <a:r>
              <a:rPr lang="en-US" altLang="en-US" sz="1000" dirty="0">
                <a:solidFill>
                  <a:srgbClr val="464646"/>
                </a:solidFill>
                <a:latin typeface="Montserrat"/>
                <a:ea typeface="Calibri" panose="020F0502020204030204" pitchFamily="34" charset="0"/>
                <a:cs typeface="Helvetica" panose="020B0604020202020204" pitchFamily="34" charset="0"/>
              </a:rPr>
              <a:t> </a:t>
            </a:r>
          </a:p>
          <a:p>
            <a:pPr lvl="2" eaLnBrk="0" hangingPunct="0"/>
            <a:r>
              <a:rPr lang="en-US" altLang="en-US" dirty="0">
                <a:latin typeface="Calibri" panose="020F0502020204030204" pitchFamily="34" charset="0"/>
                <a:ea typeface="Calibri" panose="020F0502020204030204" pitchFamily="34" charset="0"/>
                <a:cs typeface="Times New Roman" panose="02020603050405020304" pitchFamily="18" charset="0"/>
              </a:rPr>
              <a:t>(Wednesdays and Fridays Noon-4 p.m.)</a:t>
            </a:r>
            <a:r>
              <a:rPr lang="en-US" altLang="en-US" sz="800" dirty="0">
                <a:solidFill>
                  <a:srgbClr val="464646"/>
                </a:solidFill>
                <a:latin typeface="Montserrat"/>
                <a:ea typeface="Calibri" panose="020F0502020204030204" pitchFamily="34" charset="0"/>
                <a:cs typeface="Helvetica" panose="020B0604020202020204" pitchFamily="34" charset="0"/>
              </a:rPr>
              <a:t> </a:t>
            </a:r>
            <a:r>
              <a:rPr lang="en-US" altLang="en-US" b="1" dirty="0">
                <a:latin typeface="Calibri" panose="020F0502020204030204" pitchFamily="34" charset="0"/>
                <a:ea typeface="Calibri" panose="020F0502020204030204" pitchFamily="34" charset="0"/>
                <a:cs typeface="Times New Roman" panose="02020603050405020304" pitchFamily="18" charset="0"/>
              </a:rPr>
              <a:t>*Sign language is the ONLY means of communication provided at this number.</a:t>
            </a:r>
            <a:endParaRPr lang="en-US" altLang="en-US" sz="200" dirty="0"/>
          </a:p>
          <a:p>
            <a:pPr lvl="1" eaLnBrk="0" hangingPunct="0"/>
            <a:endParaRPr lang="en-US" altLang="en-US" dirty="0">
              <a:latin typeface="Acumin Pro Condensed Medium"/>
              <a:ea typeface="Calibri" panose="020F0502020204030204" pitchFamily="34" charset="0"/>
              <a:cs typeface="Times New Roman" panose="02020603050405020304" pitchFamily="18" charset="0"/>
            </a:endParaRPr>
          </a:p>
        </p:txBody>
      </p:sp>
      <p:sp>
        <p:nvSpPr>
          <p:cNvPr id="10" name="Text Placeholder 9">
            <a:extLst>
              <a:ext uri="{FF2B5EF4-FFF2-40B4-BE49-F238E27FC236}">
                <a16:creationId xmlns:a16="http://schemas.microsoft.com/office/drawing/2014/main" id="{69BBC965-9602-4E3C-85E1-586BF24D23C4}"/>
              </a:ext>
            </a:extLst>
          </p:cNvPr>
          <p:cNvSpPr>
            <a:spLocks noGrp="1"/>
          </p:cNvSpPr>
          <p:nvPr>
            <p:ph type="body" sz="quarter" idx="13"/>
          </p:nvPr>
        </p:nvSpPr>
        <p:spPr>
          <a:xfrm>
            <a:off x="531379" y="2347755"/>
            <a:ext cx="7342621" cy="608895"/>
          </a:xfrm>
        </p:spPr>
        <p:txBody>
          <a:bodyPr/>
          <a:lstStyle/>
          <a:p>
            <a:r>
              <a:rPr lang="en-US" dirty="0"/>
              <a:t>Phone</a:t>
            </a:r>
          </a:p>
        </p:txBody>
      </p:sp>
      <p:sp>
        <p:nvSpPr>
          <p:cNvPr id="5" name="Title 4">
            <a:extLst>
              <a:ext uri="{FF2B5EF4-FFF2-40B4-BE49-F238E27FC236}">
                <a16:creationId xmlns:a16="http://schemas.microsoft.com/office/drawing/2014/main" id="{263BE8C7-84A6-42BB-AC42-473356B3DBE8}"/>
              </a:ext>
            </a:extLst>
          </p:cNvPr>
          <p:cNvSpPr>
            <a:spLocks noGrp="1"/>
          </p:cNvSpPr>
          <p:nvPr>
            <p:ph type="title"/>
          </p:nvPr>
        </p:nvSpPr>
        <p:spPr>
          <a:xfrm>
            <a:off x="531378" y="891924"/>
            <a:ext cx="7342622" cy="1215566"/>
          </a:xfrm>
        </p:spPr>
        <p:txBody>
          <a:bodyPr/>
          <a:lstStyle/>
          <a:p>
            <a:r>
              <a:rPr lang="en-US" dirty="0"/>
              <a:t>Contacting UC</a:t>
            </a:r>
          </a:p>
        </p:txBody>
      </p:sp>
      <p:sp>
        <p:nvSpPr>
          <p:cNvPr id="6" name="TextBox 5">
            <a:extLst>
              <a:ext uri="{FF2B5EF4-FFF2-40B4-BE49-F238E27FC236}">
                <a16:creationId xmlns:a16="http://schemas.microsoft.com/office/drawing/2014/main" id="{9DBB9612-18A8-4144-8D8F-89F5ABC3D039}"/>
              </a:ext>
            </a:extLst>
          </p:cNvPr>
          <p:cNvSpPr txBox="1"/>
          <p:nvPr/>
        </p:nvSpPr>
        <p:spPr>
          <a:xfrm>
            <a:off x="7874000" y="2461871"/>
            <a:ext cx="3226676" cy="3693319"/>
          </a:xfrm>
          <a:prstGeom prst="rect">
            <a:avLst/>
          </a:prstGeom>
          <a:noFill/>
          <a:ln>
            <a:solidFill>
              <a:schemeClr val="tx1"/>
            </a:solidFill>
          </a:ln>
        </p:spPr>
        <p:txBody>
          <a:bodyPr wrap="square" rtlCol="0">
            <a:spAutoFit/>
          </a:bodyPr>
          <a:lstStyle/>
          <a:p>
            <a:pPr lvl="0" eaLnBrk="0" hangingPunct="0"/>
            <a:r>
              <a:rPr lang="en-US" altLang="en-US" b="1" dirty="0">
                <a:latin typeface="Calibri" panose="020F0502020204030204" pitchFamily="34" charset="0"/>
                <a:ea typeface="Calibri" panose="020F0502020204030204" pitchFamily="34" charset="0"/>
                <a:cs typeface="Times New Roman" panose="02020603050405020304" pitchFamily="18" charset="0"/>
              </a:rPr>
              <a:t>Fax numbers</a:t>
            </a:r>
            <a:r>
              <a:rPr lang="en-US" altLang="en-US" dirty="0">
                <a:latin typeface="Calibri" panose="020F0502020204030204" pitchFamily="34" charset="0"/>
                <a:ea typeface="Calibri" panose="020F0502020204030204" pitchFamily="34" charset="0"/>
                <a:cs typeface="Times New Roman" panose="02020603050405020304" pitchFamily="18" charset="0"/>
              </a:rPr>
              <a:t>: 	</a:t>
            </a:r>
          </a:p>
          <a:p>
            <a:pPr lvl="0" eaLnBrk="0" hangingPunct="0"/>
            <a:r>
              <a:rPr lang="en-US" altLang="en-US" dirty="0">
                <a:latin typeface="Calibri" panose="020F0502020204030204" pitchFamily="34" charset="0"/>
                <a:ea typeface="Calibri" panose="020F0502020204030204" pitchFamily="34" charset="0"/>
                <a:cs typeface="Times New Roman" panose="02020603050405020304" pitchFamily="18" charset="0"/>
              </a:rPr>
              <a:t>Altoona UC Service Center	814-941-6801</a:t>
            </a:r>
          </a:p>
          <a:p>
            <a:pPr lvl="0" eaLnBrk="0" hangingPunct="0"/>
            <a:r>
              <a:rPr lang="en-US" altLang="en-US" dirty="0">
                <a:latin typeface="Calibri" panose="020F0502020204030204" pitchFamily="34" charset="0"/>
                <a:ea typeface="Calibri" panose="020F0502020204030204" pitchFamily="34" charset="0"/>
                <a:cs typeface="Times New Roman" panose="02020603050405020304" pitchFamily="18" charset="0"/>
              </a:rPr>
              <a:t>Scranton UC Service Center	570-562-4385</a:t>
            </a:r>
          </a:p>
          <a:p>
            <a:pPr lvl="0" eaLnBrk="0" hangingPunct="0"/>
            <a:r>
              <a:rPr lang="en-US" altLang="en-US" dirty="0">
                <a:latin typeface="Calibri" panose="020F0502020204030204" pitchFamily="34" charset="0"/>
                <a:ea typeface="Calibri" panose="020F0502020204030204" pitchFamily="34" charset="0"/>
                <a:cs typeface="Times New Roman" panose="02020603050405020304" pitchFamily="18" charset="0"/>
              </a:rPr>
              <a:t>Erie UC Service Center	814-871-4863</a:t>
            </a:r>
          </a:p>
          <a:p>
            <a:pPr lvl="0" eaLnBrk="0" hangingPunct="0"/>
            <a:r>
              <a:rPr lang="en-US" altLang="en-US" dirty="0">
                <a:latin typeface="Calibri" panose="020F0502020204030204" pitchFamily="34" charset="0"/>
                <a:ea typeface="Calibri" panose="020F0502020204030204" pitchFamily="34" charset="0"/>
                <a:cs typeface="Times New Roman" panose="02020603050405020304" pitchFamily="18" charset="0"/>
              </a:rPr>
              <a:t>Indiana UC Service Center	724-599-1068</a:t>
            </a:r>
          </a:p>
          <a:p>
            <a:pPr lvl="0" eaLnBrk="0" hangingPunct="0"/>
            <a:r>
              <a:rPr lang="en-US" altLang="en-US" dirty="0">
                <a:latin typeface="Calibri" panose="020F0502020204030204" pitchFamily="34" charset="0"/>
                <a:ea typeface="Calibri" panose="020F0502020204030204" pitchFamily="34" charset="0"/>
                <a:cs typeface="Times New Roman" panose="02020603050405020304" pitchFamily="18" charset="0"/>
              </a:rPr>
              <a:t>Duquesne UC Service Center	412-267-1475</a:t>
            </a:r>
          </a:p>
          <a:p>
            <a:pPr lvl="0" eaLnBrk="0" hangingPunct="0"/>
            <a:r>
              <a:rPr lang="en-US" altLang="en-US" dirty="0">
                <a:latin typeface="Calibri" panose="020F0502020204030204" pitchFamily="34" charset="0"/>
                <a:ea typeface="Calibri" panose="020F0502020204030204" pitchFamily="34" charset="0"/>
                <a:cs typeface="Times New Roman" panose="02020603050405020304" pitchFamily="18" charset="0"/>
              </a:rPr>
              <a:t>Harrisburg UC Service Center	717-214-5463</a:t>
            </a:r>
            <a:endParaRPr lang="en-US" dirty="0"/>
          </a:p>
        </p:txBody>
      </p:sp>
    </p:spTree>
    <p:extLst>
      <p:ext uri="{BB962C8B-B14F-4D97-AF65-F5344CB8AC3E}">
        <p14:creationId xmlns:p14="http://schemas.microsoft.com/office/powerpoint/2010/main" val="39640119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AA2C161-9BD2-4526-9951-EF3231553279}"/>
              </a:ext>
            </a:extLst>
          </p:cNvPr>
          <p:cNvSpPr>
            <a:spLocks noGrp="1"/>
          </p:cNvSpPr>
          <p:nvPr>
            <p:ph type="body" sz="quarter" idx="16"/>
          </p:nvPr>
        </p:nvSpPr>
        <p:spPr>
          <a:xfrm>
            <a:off x="520492" y="1376932"/>
            <a:ext cx="8861251" cy="608895"/>
          </a:xfrm>
        </p:spPr>
        <p:txBody>
          <a:bodyPr/>
          <a:lstStyle/>
          <a:p>
            <a:r>
              <a:rPr lang="en-US" dirty="0"/>
              <a:t>What has Changed in UC for 2020</a:t>
            </a:r>
          </a:p>
        </p:txBody>
      </p:sp>
      <p:sp>
        <p:nvSpPr>
          <p:cNvPr id="4" name="Title 3">
            <a:extLst>
              <a:ext uri="{FF2B5EF4-FFF2-40B4-BE49-F238E27FC236}">
                <a16:creationId xmlns:a16="http://schemas.microsoft.com/office/drawing/2014/main" id="{365C6832-258C-4646-A74D-BBA56252BF93}"/>
              </a:ext>
            </a:extLst>
          </p:cNvPr>
          <p:cNvSpPr>
            <a:spLocks noGrp="1"/>
          </p:cNvSpPr>
          <p:nvPr>
            <p:ph type="title"/>
          </p:nvPr>
        </p:nvSpPr>
        <p:spPr/>
        <p:txBody>
          <a:bodyPr/>
          <a:lstStyle/>
          <a:p>
            <a:r>
              <a:rPr lang="en-US" dirty="0"/>
              <a:t>Federal Cares act</a:t>
            </a:r>
          </a:p>
        </p:txBody>
      </p:sp>
      <p:sp>
        <p:nvSpPr>
          <p:cNvPr id="5" name="Content Placeholder 2">
            <a:extLst>
              <a:ext uri="{FF2B5EF4-FFF2-40B4-BE49-F238E27FC236}">
                <a16:creationId xmlns:a16="http://schemas.microsoft.com/office/drawing/2014/main" id="{3BAE5B56-0190-4FEC-A4B9-F83E873DD195}"/>
              </a:ext>
            </a:extLst>
          </p:cNvPr>
          <p:cNvSpPr txBox="1">
            <a:spLocks/>
          </p:cNvSpPr>
          <p:nvPr/>
        </p:nvSpPr>
        <p:spPr bwMode="auto">
          <a:xfrm>
            <a:off x="518678" y="1985828"/>
            <a:ext cx="8162867" cy="408915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marL="342900" lvl="0" indent="-342900">
              <a:spcBef>
                <a:spcPts val="24"/>
              </a:spcBef>
              <a:buClr>
                <a:srgbClr val="FFC000"/>
              </a:buClr>
              <a:buFont typeface="Arial" panose="020B0604020202020204" pitchFamily="34" charset="0"/>
              <a:buChar char="•"/>
              <a:defRPr/>
            </a:pPr>
            <a:r>
              <a:rPr lang="en-US" sz="2400" kern="0" dirty="0">
                <a:cs typeface="Arial" charset="0"/>
              </a:rPr>
              <a:t>Federal Pandemic Unemployment Compensation (FPUC)</a:t>
            </a:r>
          </a:p>
          <a:p>
            <a:pPr marL="342900" lvl="0" indent="-342900">
              <a:spcBef>
                <a:spcPts val="24"/>
              </a:spcBef>
              <a:buClr>
                <a:srgbClr val="FFC000"/>
              </a:buClr>
              <a:buFont typeface="Arial" panose="020B0604020202020204" pitchFamily="34" charset="0"/>
              <a:buChar char="•"/>
              <a:defRPr/>
            </a:pPr>
            <a:endParaRPr lang="en-US" sz="2400" kern="0" dirty="0">
              <a:cs typeface="Arial" charset="0"/>
            </a:endParaRPr>
          </a:p>
          <a:p>
            <a:pPr marL="342900" lvl="0" indent="-342900">
              <a:spcBef>
                <a:spcPts val="24"/>
              </a:spcBef>
              <a:buClr>
                <a:srgbClr val="FFC000"/>
              </a:buClr>
              <a:buFont typeface="Arial" panose="020B0604020202020204" pitchFamily="34" charset="0"/>
              <a:buChar char="•"/>
              <a:defRPr/>
            </a:pPr>
            <a:r>
              <a:rPr lang="en-US" sz="2400" kern="0" dirty="0">
                <a:cs typeface="Arial" charset="0"/>
              </a:rPr>
              <a:t>Pandemic Unemployment Assistance (PUA)</a:t>
            </a:r>
          </a:p>
          <a:p>
            <a:pPr marL="342900" lvl="0" indent="-342900">
              <a:spcBef>
                <a:spcPts val="24"/>
              </a:spcBef>
              <a:buClr>
                <a:srgbClr val="FFC000"/>
              </a:buClr>
              <a:buFont typeface="Arial" panose="020B0604020202020204" pitchFamily="34" charset="0"/>
              <a:buChar char="•"/>
              <a:defRPr/>
            </a:pPr>
            <a:endParaRPr lang="en-US" sz="2400" kern="0" dirty="0">
              <a:cs typeface="Arial" charset="0"/>
            </a:endParaRPr>
          </a:p>
          <a:p>
            <a:pPr marL="342900" lvl="0" indent="-342900">
              <a:spcBef>
                <a:spcPts val="24"/>
              </a:spcBef>
              <a:buClr>
                <a:srgbClr val="FFC000"/>
              </a:buClr>
              <a:buFont typeface="Arial" panose="020B0604020202020204" pitchFamily="34" charset="0"/>
              <a:buChar char="•"/>
              <a:defRPr/>
            </a:pPr>
            <a:r>
              <a:rPr lang="en-US" sz="2400" kern="0" dirty="0">
                <a:cs typeface="Arial" charset="0"/>
              </a:rPr>
              <a:t>Pandemic Emergency Unemployment Compensation (PEUC)</a:t>
            </a:r>
          </a:p>
          <a:p>
            <a:pPr marL="342900" indent="-342900">
              <a:buClr>
                <a:srgbClr val="FFC000"/>
              </a:buClr>
              <a:buFont typeface="Arial" panose="020B0604020202020204" pitchFamily="34" charset="0"/>
              <a:buChar char="•"/>
            </a:pPr>
            <a:endParaRPr lang="en-US" sz="2400" dirty="0">
              <a:solidFill>
                <a:srgbClr val="FF0000"/>
              </a:solidFill>
            </a:endParaRPr>
          </a:p>
        </p:txBody>
      </p:sp>
      <p:sp>
        <p:nvSpPr>
          <p:cNvPr id="2" name="TextBox 1">
            <a:extLst>
              <a:ext uri="{FF2B5EF4-FFF2-40B4-BE49-F238E27FC236}">
                <a16:creationId xmlns:a16="http://schemas.microsoft.com/office/drawing/2014/main" id="{D1B5B29B-4768-413A-9C89-81BA0AA1A6C4}"/>
              </a:ext>
            </a:extLst>
          </p:cNvPr>
          <p:cNvSpPr txBox="1"/>
          <p:nvPr/>
        </p:nvSpPr>
        <p:spPr>
          <a:xfrm>
            <a:off x="2873829" y="4898571"/>
            <a:ext cx="5316582" cy="923330"/>
          </a:xfrm>
          <a:prstGeom prst="rect">
            <a:avLst/>
          </a:prstGeom>
          <a:noFill/>
        </p:spPr>
        <p:txBody>
          <a:bodyPr wrap="square" rtlCol="0">
            <a:spAutoFit/>
          </a:bodyPr>
          <a:lstStyle/>
          <a:p>
            <a:r>
              <a:rPr lang="en-US" dirty="0"/>
              <a:t>For the most up-to-date information on these programs, please refer to our web site, </a:t>
            </a:r>
            <a:r>
              <a:rPr lang="en-US" dirty="0">
                <a:hlinkClick r:id="rId2"/>
              </a:rPr>
              <a:t>www.uc.pa.gov</a:t>
            </a:r>
            <a:r>
              <a:rPr lang="en-US" dirty="0"/>
              <a:t>. </a:t>
            </a:r>
          </a:p>
          <a:p>
            <a:endParaRPr lang="en-US" dirty="0"/>
          </a:p>
        </p:txBody>
      </p:sp>
    </p:spTree>
    <p:extLst>
      <p:ext uri="{BB962C8B-B14F-4D97-AF65-F5344CB8AC3E}">
        <p14:creationId xmlns:p14="http://schemas.microsoft.com/office/powerpoint/2010/main" val="13416046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AA2C161-9BD2-4526-9951-EF3231553279}"/>
              </a:ext>
            </a:extLst>
          </p:cNvPr>
          <p:cNvSpPr>
            <a:spLocks noGrp="1"/>
          </p:cNvSpPr>
          <p:nvPr>
            <p:ph type="body" sz="quarter" idx="16"/>
          </p:nvPr>
        </p:nvSpPr>
        <p:spPr>
          <a:xfrm>
            <a:off x="520492" y="1376932"/>
            <a:ext cx="8861251" cy="608895"/>
          </a:xfrm>
        </p:spPr>
        <p:txBody>
          <a:bodyPr/>
          <a:lstStyle/>
          <a:p>
            <a:r>
              <a:rPr lang="en-US" dirty="0"/>
              <a:t>Federal Pandemic Unemployment Compensation (FPUC) – the first program</a:t>
            </a:r>
          </a:p>
        </p:txBody>
      </p:sp>
      <p:sp>
        <p:nvSpPr>
          <p:cNvPr id="4" name="Title 3">
            <a:extLst>
              <a:ext uri="{FF2B5EF4-FFF2-40B4-BE49-F238E27FC236}">
                <a16:creationId xmlns:a16="http://schemas.microsoft.com/office/drawing/2014/main" id="{365C6832-258C-4646-A74D-BBA56252BF93}"/>
              </a:ext>
            </a:extLst>
          </p:cNvPr>
          <p:cNvSpPr>
            <a:spLocks noGrp="1"/>
          </p:cNvSpPr>
          <p:nvPr>
            <p:ph type="title"/>
          </p:nvPr>
        </p:nvSpPr>
        <p:spPr/>
        <p:txBody>
          <a:bodyPr/>
          <a:lstStyle/>
          <a:p>
            <a:r>
              <a:rPr lang="en-US" dirty="0"/>
              <a:t>Federal Cares act</a:t>
            </a:r>
          </a:p>
        </p:txBody>
      </p:sp>
      <p:sp>
        <p:nvSpPr>
          <p:cNvPr id="5" name="Content Placeholder 2">
            <a:extLst>
              <a:ext uri="{FF2B5EF4-FFF2-40B4-BE49-F238E27FC236}">
                <a16:creationId xmlns:a16="http://schemas.microsoft.com/office/drawing/2014/main" id="{3BAE5B56-0190-4FEC-A4B9-F83E873DD195}"/>
              </a:ext>
            </a:extLst>
          </p:cNvPr>
          <p:cNvSpPr txBox="1">
            <a:spLocks/>
          </p:cNvSpPr>
          <p:nvPr/>
        </p:nvSpPr>
        <p:spPr bwMode="auto">
          <a:xfrm>
            <a:off x="518678" y="1985828"/>
            <a:ext cx="9939115" cy="408915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fontScale="70000" lnSpcReduction="20000"/>
          </a:bodyPr>
          <a:lstStyle/>
          <a:p>
            <a:pPr marL="342900" indent="-342900">
              <a:buClr>
                <a:srgbClr val="FFC000"/>
              </a:buClr>
              <a:buFont typeface="Arial" panose="020B0604020202020204" pitchFamily="34" charset="0"/>
              <a:buChar char="•"/>
            </a:pPr>
            <a:r>
              <a:rPr lang="en-US" sz="2400" dirty="0"/>
              <a:t>This Program provides eligible individuals with $600 per week in addition to the weekly benefit amount they receive from certain other UC programs. Individuals are only entitled to benefits if they are no longer working through no fault of their own and that individuals must be able and available to work. Quitting work without good cause to obtain additional benefits under the regular UI program of the CARES Act qualifies as fraud.</a:t>
            </a:r>
          </a:p>
          <a:p>
            <a:pPr marL="342900" indent="-342900">
              <a:buClr>
                <a:srgbClr val="FFC000"/>
              </a:buClr>
              <a:buFont typeface="Arial" panose="020B0604020202020204" pitchFamily="34" charset="0"/>
              <a:buChar char="•"/>
            </a:pPr>
            <a:r>
              <a:rPr lang="en-US" sz="2400" dirty="0"/>
              <a:t>This program provides an additional $600 per week to individuals who are collecting regular UC, as well as the following unemployment compensation programs:</a:t>
            </a:r>
          </a:p>
          <a:p>
            <a:pPr marL="742950" lvl="1" indent="-285750">
              <a:buClr>
                <a:srgbClr val="FFC000"/>
              </a:buClr>
              <a:buFont typeface="Arial" panose="020B0604020202020204" pitchFamily="34" charset="0"/>
              <a:buChar char="•"/>
            </a:pPr>
            <a:r>
              <a:rPr lang="en-US" sz="2400" dirty="0"/>
              <a:t>Pandemic Emergency Unemployment Compensation (PEUC);</a:t>
            </a:r>
          </a:p>
          <a:p>
            <a:pPr marL="742950" lvl="1" indent="-285750">
              <a:buClr>
                <a:srgbClr val="FFC000"/>
              </a:buClr>
              <a:buFont typeface="Arial" panose="020B0604020202020204" pitchFamily="34" charset="0"/>
              <a:buChar char="•"/>
            </a:pPr>
            <a:r>
              <a:rPr lang="en-US" sz="2400" dirty="0"/>
              <a:t>Pandemic Unemployment Assistance (PUA);</a:t>
            </a:r>
          </a:p>
          <a:p>
            <a:pPr marL="742950" lvl="1" indent="-285750">
              <a:buClr>
                <a:srgbClr val="FFC000"/>
              </a:buClr>
              <a:buFont typeface="Arial" panose="020B0604020202020204" pitchFamily="34" charset="0"/>
              <a:buChar char="•"/>
            </a:pPr>
            <a:r>
              <a:rPr lang="en-US" sz="2400" dirty="0"/>
              <a:t>Trade Readjustment Allowances (TRA);</a:t>
            </a:r>
          </a:p>
          <a:p>
            <a:pPr marL="742950" lvl="1" indent="-285750">
              <a:buClr>
                <a:srgbClr val="FFC000"/>
              </a:buClr>
              <a:buFont typeface="Arial" panose="020B0604020202020204" pitchFamily="34" charset="0"/>
              <a:buChar char="•"/>
            </a:pPr>
            <a:r>
              <a:rPr lang="en-US" sz="2400" dirty="0"/>
              <a:t>Shared-Work.</a:t>
            </a:r>
          </a:p>
          <a:p>
            <a:pPr marL="342900" indent="-342900">
              <a:buClr>
                <a:srgbClr val="FFC000"/>
              </a:buClr>
              <a:buFont typeface="Arial" panose="020B0604020202020204" pitchFamily="34" charset="0"/>
              <a:buChar char="•"/>
            </a:pPr>
            <a:r>
              <a:rPr lang="en-US" sz="2400" dirty="0"/>
              <a:t>The first week for which FPUC may be paid is the week ending April 4, 2020. The last week that FPUC may be paid is the week ending July 25, 2020.</a:t>
            </a:r>
          </a:p>
          <a:p>
            <a:pPr marL="342900" indent="-342900">
              <a:buClr>
                <a:srgbClr val="FFC000"/>
              </a:buClr>
              <a:buFont typeface="Arial" panose="020B0604020202020204" pitchFamily="34" charset="0"/>
              <a:buChar char="•"/>
            </a:pPr>
            <a:r>
              <a:rPr lang="en-US" sz="2400" dirty="0"/>
              <a:t>The cost of these additional $600 payments to eligible individuals  each week is 100% federally funded.</a:t>
            </a:r>
          </a:p>
          <a:p>
            <a:endParaRPr lang="en-US" sz="2400" dirty="0"/>
          </a:p>
          <a:p>
            <a:endParaRPr lang="en-US" sz="2400" dirty="0"/>
          </a:p>
          <a:p>
            <a:pPr algn="r"/>
            <a:r>
              <a:rPr lang="en-US" sz="2400" dirty="0"/>
              <a:t>Department of Labor, UI Program Letter No. 15-20, 04/04/20</a:t>
            </a:r>
          </a:p>
        </p:txBody>
      </p:sp>
    </p:spTree>
    <p:extLst>
      <p:ext uri="{BB962C8B-B14F-4D97-AF65-F5344CB8AC3E}">
        <p14:creationId xmlns:p14="http://schemas.microsoft.com/office/powerpoint/2010/main" val="14261323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AA2C161-9BD2-4526-9951-EF3231553279}"/>
              </a:ext>
            </a:extLst>
          </p:cNvPr>
          <p:cNvSpPr>
            <a:spLocks noGrp="1"/>
          </p:cNvSpPr>
          <p:nvPr>
            <p:ph type="body" sz="quarter" idx="16"/>
          </p:nvPr>
        </p:nvSpPr>
        <p:spPr>
          <a:xfrm>
            <a:off x="520492" y="1376932"/>
            <a:ext cx="9611480" cy="608895"/>
          </a:xfrm>
        </p:spPr>
        <p:txBody>
          <a:bodyPr/>
          <a:lstStyle/>
          <a:p>
            <a:r>
              <a:rPr lang="en-US" dirty="0"/>
              <a:t>Federal Pandemic Unemployment Compensation (FPUC)- Continued</a:t>
            </a:r>
          </a:p>
        </p:txBody>
      </p:sp>
      <p:sp>
        <p:nvSpPr>
          <p:cNvPr id="4" name="Title 3">
            <a:extLst>
              <a:ext uri="{FF2B5EF4-FFF2-40B4-BE49-F238E27FC236}">
                <a16:creationId xmlns:a16="http://schemas.microsoft.com/office/drawing/2014/main" id="{365C6832-258C-4646-A74D-BBA56252BF93}"/>
              </a:ext>
            </a:extLst>
          </p:cNvPr>
          <p:cNvSpPr>
            <a:spLocks noGrp="1"/>
          </p:cNvSpPr>
          <p:nvPr>
            <p:ph type="title"/>
          </p:nvPr>
        </p:nvSpPr>
        <p:spPr/>
        <p:txBody>
          <a:bodyPr/>
          <a:lstStyle/>
          <a:p>
            <a:r>
              <a:rPr lang="en-US" dirty="0"/>
              <a:t>Federal Cares act</a:t>
            </a:r>
          </a:p>
        </p:txBody>
      </p:sp>
      <p:sp>
        <p:nvSpPr>
          <p:cNvPr id="5" name="Content Placeholder 2">
            <a:extLst>
              <a:ext uri="{FF2B5EF4-FFF2-40B4-BE49-F238E27FC236}">
                <a16:creationId xmlns:a16="http://schemas.microsoft.com/office/drawing/2014/main" id="{3BAE5B56-0190-4FEC-A4B9-F83E873DD195}"/>
              </a:ext>
            </a:extLst>
          </p:cNvPr>
          <p:cNvSpPr txBox="1">
            <a:spLocks/>
          </p:cNvSpPr>
          <p:nvPr/>
        </p:nvSpPr>
        <p:spPr bwMode="auto">
          <a:xfrm>
            <a:off x="518678" y="1985828"/>
            <a:ext cx="9939115" cy="408915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fontScale="85000" lnSpcReduction="20000"/>
          </a:bodyPr>
          <a:lstStyle/>
          <a:p>
            <a:pPr marL="342900" indent="-342900">
              <a:buClr>
                <a:srgbClr val="FFC000"/>
              </a:buClr>
              <a:buFont typeface="Arial" panose="020B0604020202020204" pitchFamily="34" charset="0"/>
              <a:buChar char="•"/>
            </a:pPr>
            <a:r>
              <a:rPr lang="en-US" sz="2400" dirty="0"/>
              <a:t>This additional payment will not be included in the regular UC biweekly payment, it will be paid the week after, and will include 2 weeks (2 x $600 = $1200) of FPUC benefits. FPUC benefits will be paid biweekly, during the off week of the UC benefits.</a:t>
            </a:r>
          </a:p>
          <a:p>
            <a:pPr marL="342900" indent="-342900">
              <a:buClr>
                <a:srgbClr val="FFC000"/>
              </a:buClr>
              <a:buFont typeface="Arial" panose="020B0604020202020204" pitchFamily="34" charset="0"/>
              <a:buChar char="•"/>
            </a:pPr>
            <a:r>
              <a:rPr lang="en-US" sz="2400" dirty="0"/>
              <a:t>FPUC is taxable, and claimants will have the option to choose if they want 10% withheld for federal income tax from the $600.</a:t>
            </a:r>
          </a:p>
          <a:p>
            <a:pPr marL="342900" indent="-342900">
              <a:buClr>
                <a:srgbClr val="FFC000"/>
              </a:buClr>
              <a:buFont typeface="Arial" panose="020B0604020202020204" pitchFamily="34" charset="0"/>
              <a:buChar char="•"/>
            </a:pPr>
            <a:r>
              <a:rPr lang="en-US" sz="2400" dirty="0"/>
              <a:t>Claimants will be eligible for FPUC benefits if they are entitled to receive at least $1 of unemployment benefits for that week.</a:t>
            </a:r>
          </a:p>
          <a:p>
            <a:pPr marL="342900" indent="-342900">
              <a:buClr>
                <a:srgbClr val="FFC000"/>
              </a:buClr>
              <a:buFont typeface="Arial" panose="020B0604020202020204" pitchFamily="34" charset="0"/>
              <a:buChar char="•"/>
            </a:pPr>
            <a:r>
              <a:rPr lang="en-US" sz="2400" dirty="0"/>
              <a:t>Claimants will not be entitled to FPUC for weeks with excess earnings, pension or severance that reduce payment to $0, or if they are filing penalty weeks resulting from a fault overpayment.</a:t>
            </a:r>
          </a:p>
          <a:p>
            <a:pPr marL="342900" indent="-342900">
              <a:buClr>
                <a:srgbClr val="FFC000"/>
              </a:buClr>
              <a:buFont typeface="Arial" panose="020B0604020202020204" pitchFamily="34" charset="0"/>
              <a:buChar char="•"/>
            </a:pPr>
            <a:r>
              <a:rPr lang="en-US" sz="2400" dirty="0"/>
              <a:t>Claimants  with a UC overpayment will be entitled to the payment, even if their entire weekly benefit is applied to their overpayment.</a:t>
            </a:r>
          </a:p>
          <a:p>
            <a:pPr marL="342900" indent="-342900">
              <a:buClr>
                <a:srgbClr val="FFC000"/>
              </a:buClr>
              <a:buFont typeface="Arial" panose="020B0604020202020204" pitchFamily="34" charset="0"/>
              <a:buChar char="•"/>
            </a:pPr>
            <a:r>
              <a:rPr lang="en-US" sz="2400" dirty="0"/>
              <a:t>These payments started to be issued during the week ending April 18, 2020.</a:t>
            </a:r>
          </a:p>
          <a:p>
            <a:endParaRPr lang="en-US" sz="2400" dirty="0"/>
          </a:p>
          <a:p>
            <a:endParaRPr lang="en-US" sz="2400" dirty="0"/>
          </a:p>
          <a:p>
            <a:pPr algn="r"/>
            <a:r>
              <a:rPr lang="en-US" sz="2400" dirty="0"/>
              <a:t>Department of Labor, UI Program Letter No. 15-20, 04/04/20</a:t>
            </a:r>
          </a:p>
        </p:txBody>
      </p:sp>
    </p:spTree>
    <p:extLst>
      <p:ext uri="{BB962C8B-B14F-4D97-AF65-F5344CB8AC3E}">
        <p14:creationId xmlns:p14="http://schemas.microsoft.com/office/powerpoint/2010/main" val="32238573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98ECC-0C51-44EE-A8E6-116CAEE05053}"/>
              </a:ext>
            </a:extLst>
          </p:cNvPr>
          <p:cNvSpPr>
            <a:spLocks noGrp="1"/>
          </p:cNvSpPr>
          <p:nvPr>
            <p:ph type="title"/>
          </p:nvPr>
        </p:nvSpPr>
        <p:spPr/>
        <p:txBody>
          <a:bodyPr/>
          <a:lstStyle/>
          <a:p>
            <a:r>
              <a:rPr lang="en-US" b="0" dirty="0"/>
              <a:t>Federal cares act</a:t>
            </a:r>
          </a:p>
        </p:txBody>
      </p:sp>
      <p:pic>
        <p:nvPicPr>
          <p:cNvPr id="4" name="Picture 1" descr="image001">
            <a:extLst>
              <a:ext uri="{FF2B5EF4-FFF2-40B4-BE49-F238E27FC236}">
                <a16:creationId xmlns:a16="http://schemas.microsoft.com/office/drawing/2014/main" id="{4075F55F-503B-4857-96C6-43BF1CF3B6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4118" y="2041254"/>
            <a:ext cx="10431571" cy="4505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2">
            <a:extLst>
              <a:ext uri="{FF2B5EF4-FFF2-40B4-BE49-F238E27FC236}">
                <a16:creationId xmlns:a16="http://schemas.microsoft.com/office/drawing/2014/main" id="{F43268D4-67C5-4EBC-AD9B-687676A55229}"/>
              </a:ext>
            </a:extLst>
          </p:cNvPr>
          <p:cNvSpPr txBox="1">
            <a:spLocks/>
          </p:cNvSpPr>
          <p:nvPr/>
        </p:nvSpPr>
        <p:spPr>
          <a:xfrm>
            <a:off x="520492" y="1376932"/>
            <a:ext cx="9611480" cy="608895"/>
          </a:xfrm>
          <a:prstGeom prst="rect">
            <a:avLst/>
          </a:prstGeom>
        </p:spPr>
        <p:txBody>
          <a:bodyPr/>
          <a:lstStyle>
            <a:lvl1pPr marL="228600" indent="-228600" algn="l" defTabSz="914400" rtl="0" eaLnBrk="1" latinLnBrk="0" hangingPunct="1">
              <a:lnSpc>
                <a:spcPct val="90000"/>
              </a:lnSpc>
              <a:spcBef>
                <a:spcPts val="1000"/>
              </a:spcBef>
              <a:buClr>
                <a:srgbClr val="2E7A40"/>
              </a:buClr>
              <a:buFont typeface="Arial" panose="020B0604020202020204" pitchFamily="34" charset="0"/>
              <a:buChar char="•"/>
              <a:defRPr lang="en-US" sz="2400"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E7A40"/>
              </a:buClr>
              <a:buFont typeface="Arial" panose="020B0604020202020204" pitchFamily="34" charset="0"/>
              <a:buChar char="•"/>
              <a:defRPr lang="en-US" sz="2000" kern="1200" dirty="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dirty="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dirty="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solidFill>
                  <a:schemeClr val="accent6"/>
                </a:solidFill>
              </a:rPr>
              <a:t>Federal Pandemic Unemployment Compensation (FPUC)- Continued</a:t>
            </a:r>
          </a:p>
        </p:txBody>
      </p:sp>
    </p:spTree>
    <p:extLst>
      <p:ext uri="{BB962C8B-B14F-4D97-AF65-F5344CB8AC3E}">
        <p14:creationId xmlns:p14="http://schemas.microsoft.com/office/powerpoint/2010/main" val="41810984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AA2C161-9BD2-4526-9951-EF3231553279}"/>
              </a:ext>
            </a:extLst>
          </p:cNvPr>
          <p:cNvSpPr>
            <a:spLocks noGrp="1"/>
          </p:cNvSpPr>
          <p:nvPr>
            <p:ph type="body" sz="quarter" idx="16"/>
          </p:nvPr>
        </p:nvSpPr>
        <p:spPr>
          <a:xfrm>
            <a:off x="520492" y="1376932"/>
            <a:ext cx="8861251" cy="608895"/>
          </a:xfrm>
        </p:spPr>
        <p:txBody>
          <a:bodyPr/>
          <a:lstStyle/>
          <a:p>
            <a:r>
              <a:rPr lang="en-US" dirty="0"/>
              <a:t>Pandemic Unemployment Assistance (PUA) – the second program</a:t>
            </a:r>
          </a:p>
        </p:txBody>
      </p:sp>
      <p:sp>
        <p:nvSpPr>
          <p:cNvPr id="4" name="Title 3">
            <a:extLst>
              <a:ext uri="{FF2B5EF4-FFF2-40B4-BE49-F238E27FC236}">
                <a16:creationId xmlns:a16="http://schemas.microsoft.com/office/drawing/2014/main" id="{365C6832-258C-4646-A74D-BBA56252BF93}"/>
              </a:ext>
            </a:extLst>
          </p:cNvPr>
          <p:cNvSpPr>
            <a:spLocks noGrp="1"/>
          </p:cNvSpPr>
          <p:nvPr>
            <p:ph type="title"/>
          </p:nvPr>
        </p:nvSpPr>
        <p:spPr/>
        <p:txBody>
          <a:bodyPr/>
          <a:lstStyle/>
          <a:p>
            <a:r>
              <a:rPr lang="en-US" dirty="0"/>
              <a:t>Federal Cares act</a:t>
            </a:r>
          </a:p>
        </p:txBody>
      </p:sp>
      <p:sp>
        <p:nvSpPr>
          <p:cNvPr id="5" name="Content Placeholder 2">
            <a:extLst>
              <a:ext uri="{FF2B5EF4-FFF2-40B4-BE49-F238E27FC236}">
                <a16:creationId xmlns:a16="http://schemas.microsoft.com/office/drawing/2014/main" id="{3BAE5B56-0190-4FEC-A4B9-F83E873DD195}"/>
              </a:ext>
            </a:extLst>
          </p:cNvPr>
          <p:cNvSpPr txBox="1">
            <a:spLocks/>
          </p:cNvSpPr>
          <p:nvPr/>
        </p:nvSpPr>
        <p:spPr bwMode="auto">
          <a:xfrm>
            <a:off x="518678" y="1985828"/>
            <a:ext cx="7542756" cy="40891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fontScale="70000" lnSpcReduction="20000"/>
          </a:bodyPr>
          <a:lstStyle/>
          <a:p>
            <a:pPr lvl="0" algn="ctr" fontAlgn="base">
              <a:spcBef>
                <a:spcPts val="24"/>
              </a:spcBef>
              <a:spcAft>
                <a:spcPct val="0"/>
              </a:spcAft>
              <a:defRPr/>
            </a:pPr>
            <a:endParaRPr lang="en-US" sz="1600" b="1" kern="0" dirty="0">
              <a:cs typeface="Arial" charset="0"/>
            </a:endParaRPr>
          </a:p>
          <a:p>
            <a:pPr marL="342900" indent="-342900">
              <a:buClr>
                <a:srgbClr val="FFC000"/>
              </a:buClr>
              <a:buFont typeface="Arial" panose="020B0604020202020204" pitchFamily="34" charset="0"/>
              <a:buChar char="•"/>
            </a:pPr>
            <a:r>
              <a:rPr lang="en-US" sz="2400" dirty="0"/>
              <a:t>The PUA program generally allows states to pay up to 39 weeks of benefits to individuals who are not eligible to receive or who have exhausted regular unemployment compensation (UC) or Pandemic Emergency Unemployment Compensation (PEUC). The costs of the new federal benefit and of program administration are 100% federally funded. “Covered Individuals” include - </a:t>
            </a:r>
          </a:p>
          <a:p>
            <a:pPr marL="742950" lvl="1" indent="-285750">
              <a:buClr>
                <a:srgbClr val="FFC000"/>
              </a:buClr>
              <a:buFont typeface="Arial" panose="020B0604020202020204" pitchFamily="34" charset="0"/>
              <a:buChar char="•"/>
            </a:pPr>
            <a:r>
              <a:rPr lang="en-US" sz="2400" dirty="0"/>
              <a:t>Self-employed,</a:t>
            </a:r>
          </a:p>
          <a:p>
            <a:pPr marL="742950" lvl="1" indent="-285750">
              <a:buClr>
                <a:srgbClr val="FFC000"/>
              </a:buClr>
              <a:buFont typeface="Arial" panose="020B0604020202020204" pitchFamily="34" charset="0"/>
              <a:buChar char="•"/>
            </a:pPr>
            <a:r>
              <a:rPr lang="en-US" sz="2400" dirty="0"/>
              <a:t>Individuals seeking part-time employment,</a:t>
            </a:r>
          </a:p>
          <a:p>
            <a:pPr marL="742950" lvl="1" indent="-285750">
              <a:buClr>
                <a:srgbClr val="FFC000"/>
              </a:buClr>
              <a:buFont typeface="Arial" panose="020B0604020202020204" pitchFamily="34" charset="0"/>
              <a:buChar char="•"/>
            </a:pPr>
            <a:r>
              <a:rPr lang="en-US" sz="2400" dirty="0"/>
              <a:t>Individuals lacking sufficient work history, or </a:t>
            </a:r>
          </a:p>
          <a:p>
            <a:pPr marL="742950" lvl="1" indent="-285750">
              <a:buClr>
                <a:srgbClr val="FFC000"/>
              </a:buClr>
              <a:buFont typeface="Arial" panose="020B0604020202020204" pitchFamily="34" charset="0"/>
              <a:buChar char="•"/>
            </a:pPr>
            <a:r>
              <a:rPr lang="en-US" sz="2400" dirty="0"/>
              <a:t>Those otherwise not qualified for regular UC, extended benefits under state or federal law, or PEUC.</a:t>
            </a:r>
          </a:p>
          <a:p>
            <a:pPr marL="342900" indent="-342900">
              <a:buClr>
                <a:srgbClr val="FFC000"/>
              </a:buClr>
              <a:buFont typeface="Arial" panose="020B0604020202020204" pitchFamily="34" charset="0"/>
              <a:buChar char="•"/>
            </a:pPr>
            <a:r>
              <a:rPr lang="en-US" sz="2400" dirty="0"/>
              <a:t>PUA must be paid starting with the weeks of unemployment beginning on or after January 27,2020, if the individual meets PUA’s eligibility requirements. In states  where the week of unemployment ends on Saturday, the first week for which PUA may be paid is the week ending February 8, 2020. States may not make PUA payments with respect to weeks of unemployment ending after December 31, 2020.</a:t>
            </a:r>
          </a:p>
          <a:p>
            <a:endParaRPr lang="en-US" sz="2400" dirty="0"/>
          </a:p>
          <a:p>
            <a:pPr algn="r"/>
            <a:r>
              <a:rPr lang="en-US" sz="2400" dirty="0"/>
              <a:t>Department of Labor, UI Program Letter No. 16-20, 04/05/20</a:t>
            </a:r>
          </a:p>
          <a:p>
            <a:endParaRPr lang="en-US" sz="2400" dirty="0"/>
          </a:p>
        </p:txBody>
      </p:sp>
      <p:pic>
        <p:nvPicPr>
          <p:cNvPr id="2" name="Picture 1">
            <a:extLst>
              <a:ext uri="{FF2B5EF4-FFF2-40B4-BE49-F238E27FC236}">
                <a16:creationId xmlns:a16="http://schemas.microsoft.com/office/drawing/2014/main" id="{3A1D050E-F1FE-4109-930C-75E358D9D993}"/>
              </a:ext>
            </a:extLst>
          </p:cNvPr>
          <p:cNvPicPr>
            <a:picLocks noChangeAspect="1"/>
          </p:cNvPicPr>
          <p:nvPr/>
        </p:nvPicPr>
        <p:blipFill>
          <a:blip r:embed="rId2"/>
          <a:stretch>
            <a:fillRect/>
          </a:stretch>
        </p:blipFill>
        <p:spPr>
          <a:xfrm>
            <a:off x="8061434" y="3681247"/>
            <a:ext cx="2995449" cy="2246587"/>
          </a:xfrm>
          <a:prstGeom prst="rect">
            <a:avLst/>
          </a:prstGeom>
        </p:spPr>
      </p:pic>
      <p:pic>
        <p:nvPicPr>
          <p:cNvPr id="6" name="Picture 5">
            <a:extLst>
              <a:ext uri="{FF2B5EF4-FFF2-40B4-BE49-F238E27FC236}">
                <a16:creationId xmlns:a16="http://schemas.microsoft.com/office/drawing/2014/main" id="{FA9F5FFF-0909-4457-BA47-B07EF2E5220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7809094">
            <a:off x="9511625" y="3922659"/>
            <a:ext cx="2080268" cy="1046201"/>
          </a:xfrm>
          <a:prstGeom prst="rect">
            <a:avLst/>
          </a:prstGeom>
        </p:spPr>
      </p:pic>
      <p:sp>
        <p:nvSpPr>
          <p:cNvPr id="7" name="Rectangle 6">
            <a:extLst>
              <a:ext uri="{FF2B5EF4-FFF2-40B4-BE49-F238E27FC236}">
                <a16:creationId xmlns:a16="http://schemas.microsoft.com/office/drawing/2014/main" id="{BC1D07EA-4554-4ADA-BA5C-D7FF4BF72A31}"/>
              </a:ext>
            </a:extLst>
          </p:cNvPr>
          <p:cNvSpPr/>
          <p:nvPr/>
        </p:nvSpPr>
        <p:spPr>
          <a:xfrm>
            <a:off x="8681544" y="2713275"/>
            <a:ext cx="3016469" cy="1200329"/>
          </a:xfrm>
          <a:prstGeom prst="rect">
            <a:avLst/>
          </a:prstGeom>
        </p:spPr>
        <p:txBody>
          <a:bodyPr wrap="square">
            <a:spAutoFit/>
          </a:bodyPr>
          <a:lstStyle/>
          <a:p>
            <a:r>
              <a:rPr lang="en-US" b="1" dirty="0"/>
              <a:t>Individuals can begin filing their initial application for PUA now at uc.pa.gov</a:t>
            </a:r>
          </a:p>
          <a:p>
            <a:endParaRPr lang="en-US" dirty="0"/>
          </a:p>
        </p:txBody>
      </p:sp>
    </p:spTree>
    <p:extLst>
      <p:ext uri="{BB962C8B-B14F-4D97-AF65-F5344CB8AC3E}">
        <p14:creationId xmlns:p14="http://schemas.microsoft.com/office/powerpoint/2010/main" val="34483993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AA2C161-9BD2-4526-9951-EF3231553279}"/>
              </a:ext>
            </a:extLst>
          </p:cNvPr>
          <p:cNvSpPr>
            <a:spLocks noGrp="1"/>
          </p:cNvSpPr>
          <p:nvPr>
            <p:ph type="body" sz="quarter" idx="16"/>
          </p:nvPr>
        </p:nvSpPr>
        <p:spPr>
          <a:xfrm>
            <a:off x="520492" y="1376932"/>
            <a:ext cx="8861251" cy="608895"/>
          </a:xfrm>
        </p:spPr>
        <p:txBody>
          <a:bodyPr/>
          <a:lstStyle/>
          <a:p>
            <a:r>
              <a:rPr lang="en-US" dirty="0"/>
              <a:t>Pandemic Unemployment Assistance (PUA)-Continued</a:t>
            </a:r>
          </a:p>
        </p:txBody>
      </p:sp>
      <p:sp>
        <p:nvSpPr>
          <p:cNvPr id="4" name="Title 3">
            <a:extLst>
              <a:ext uri="{FF2B5EF4-FFF2-40B4-BE49-F238E27FC236}">
                <a16:creationId xmlns:a16="http://schemas.microsoft.com/office/drawing/2014/main" id="{365C6832-258C-4646-A74D-BBA56252BF93}"/>
              </a:ext>
            </a:extLst>
          </p:cNvPr>
          <p:cNvSpPr>
            <a:spLocks noGrp="1"/>
          </p:cNvSpPr>
          <p:nvPr>
            <p:ph type="title"/>
          </p:nvPr>
        </p:nvSpPr>
        <p:spPr/>
        <p:txBody>
          <a:bodyPr/>
          <a:lstStyle/>
          <a:p>
            <a:r>
              <a:rPr lang="en-US" dirty="0"/>
              <a:t>Federal Cares act</a:t>
            </a:r>
          </a:p>
        </p:txBody>
      </p:sp>
      <p:sp>
        <p:nvSpPr>
          <p:cNvPr id="5" name="Content Placeholder 2">
            <a:extLst>
              <a:ext uri="{FF2B5EF4-FFF2-40B4-BE49-F238E27FC236}">
                <a16:creationId xmlns:a16="http://schemas.microsoft.com/office/drawing/2014/main" id="{3BAE5B56-0190-4FEC-A4B9-F83E873DD195}"/>
              </a:ext>
            </a:extLst>
          </p:cNvPr>
          <p:cNvSpPr txBox="1">
            <a:spLocks/>
          </p:cNvSpPr>
          <p:nvPr/>
        </p:nvSpPr>
        <p:spPr bwMode="auto">
          <a:xfrm>
            <a:off x="518678" y="1985828"/>
            <a:ext cx="9939115" cy="408915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marL="171450" lvl="0" indent="-171450" algn="ctr" fontAlgn="base">
              <a:spcBef>
                <a:spcPts val="24"/>
              </a:spcBef>
              <a:spcAft>
                <a:spcPct val="0"/>
              </a:spcAft>
              <a:buClr>
                <a:srgbClr val="FFC000"/>
              </a:buClr>
              <a:buFont typeface="Arial" panose="020B0604020202020204" pitchFamily="34" charset="0"/>
              <a:buChar char="•"/>
              <a:defRPr/>
            </a:pPr>
            <a:endParaRPr lang="en-US" sz="1100" b="1" kern="0" dirty="0">
              <a:cs typeface="Arial" charset="0"/>
            </a:endParaRPr>
          </a:p>
          <a:p>
            <a:pPr marL="285750" indent="-285750">
              <a:buClr>
                <a:srgbClr val="FFC000"/>
              </a:buClr>
              <a:buFont typeface="Arial" panose="020B0604020202020204" pitchFamily="34" charset="0"/>
              <a:buChar char="•"/>
            </a:pPr>
            <a:r>
              <a:rPr lang="en-US" sz="1600" dirty="0"/>
              <a:t>To be a “covered individual” under PUA, an individual must also self-certify that he/she is otherwise able to work and available for work, except that the individual is unemployed, partially unemployed, unable to work or unavailable for work due to at least one of the following categories below.</a:t>
            </a:r>
          </a:p>
          <a:p>
            <a:pPr marL="742950" lvl="1" indent="-285750">
              <a:buClr>
                <a:srgbClr val="FFC000"/>
              </a:buClr>
              <a:buFont typeface="Arial" panose="020B0604020202020204" pitchFamily="34" charset="0"/>
              <a:buChar char="•"/>
            </a:pPr>
            <a:r>
              <a:rPr lang="en-US" sz="1600" dirty="0"/>
              <a:t>The individual has been diagnosed with COVID-19 or is experiencing symptoms of COVID-19 and is seeking a medical diagnosis.</a:t>
            </a:r>
          </a:p>
          <a:p>
            <a:pPr marL="742950" lvl="1" indent="-285750">
              <a:buClr>
                <a:srgbClr val="FFC000"/>
              </a:buClr>
              <a:buFont typeface="Arial" panose="020B0604020202020204" pitchFamily="34" charset="0"/>
              <a:buChar char="•"/>
            </a:pPr>
            <a:r>
              <a:rPr lang="en-US" sz="1600" dirty="0"/>
              <a:t>A member of the individual’s household has been diagnosed with COVID-19.</a:t>
            </a:r>
          </a:p>
          <a:p>
            <a:pPr marL="742950" lvl="1" indent="-285750">
              <a:buClr>
                <a:srgbClr val="FFC000"/>
              </a:buClr>
              <a:buFont typeface="Arial" panose="020B0604020202020204" pitchFamily="34" charset="0"/>
              <a:buChar char="•"/>
            </a:pPr>
            <a:r>
              <a:rPr lang="en-US" sz="1600" dirty="0"/>
              <a:t>The individual is providing care for a family member of the individual’s household who has been diagnosed with COVID-19.</a:t>
            </a:r>
          </a:p>
          <a:p>
            <a:pPr marL="742950" lvl="1" indent="-285750">
              <a:buClr>
                <a:srgbClr val="FFC000"/>
              </a:buClr>
              <a:buFont typeface="Arial" panose="020B0604020202020204" pitchFamily="34" charset="0"/>
              <a:buChar char="•"/>
            </a:pPr>
            <a:r>
              <a:rPr lang="en-US" sz="1600" dirty="0"/>
              <a:t>A child or other person in the household for which the individual has primary caregiving responsibility is unable to attend school or another facility that is closed as a direct result of COVID-19 public health emergency and such school or facility care is required for the individual to work.</a:t>
            </a:r>
          </a:p>
          <a:p>
            <a:pPr marL="742950" lvl="1" indent="-285750">
              <a:buClr>
                <a:srgbClr val="FFC000"/>
              </a:buClr>
              <a:buFont typeface="Arial" panose="020B0604020202020204" pitchFamily="34" charset="0"/>
              <a:buChar char="•"/>
            </a:pPr>
            <a:r>
              <a:rPr lang="en-US" sz="1600" dirty="0"/>
              <a:t>The individual is unable to reach the place of employment because of a quarantine imposed as a direct result of the COVID-19 public health emergency.</a:t>
            </a:r>
          </a:p>
          <a:p>
            <a:pPr marL="742950" lvl="1" indent="-285750">
              <a:buClr>
                <a:srgbClr val="FFC000"/>
              </a:buClr>
              <a:buFont typeface="Arial" panose="020B0604020202020204" pitchFamily="34" charset="0"/>
              <a:buChar char="•"/>
            </a:pPr>
            <a:endParaRPr lang="en-US" sz="2400" dirty="0"/>
          </a:p>
          <a:p>
            <a:pPr algn="r"/>
            <a:r>
              <a:rPr lang="en-US" sz="1600" dirty="0"/>
              <a:t>Department of Labor, UI Program Letter No. 16-20, 04/05/20</a:t>
            </a:r>
          </a:p>
        </p:txBody>
      </p:sp>
    </p:spTree>
    <p:extLst>
      <p:ext uri="{BB962C8B-B14F-4D97-AF65-F5344CB8AC3E}">
        <p14:creationId xmlns:p14="http://schemas.microsoft.com/office/powerpoint/2010/main" val="27532678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AA2C161-9BD2-4526-9951-EF3231553279}"/>
              </a:ext>
            </a:extLst>
          </p:cNvPr>
          <p:cNvSpPr>
            <a:spLocks noGrp="1"/>
          </p:cNvSpPr>
          <p:nvPr>
            <p:ph type="body" sz="quarter" idx="16"/>
          </p:nvPr>
        </p:nvSpPr>
        <p:spPr>
          <a:xfrm>
            <a:off x="520492" y="1376932"/>
            <a:ext cx="8861251" cy="608895"/>
          </a:xfrm>
        </p:spPr>
        <p:txBody>
          <a:bodyPr/>
          <a:lstStyle/>
          <a:p>
            <a:r>
              <a:rPr lang="en-US" dirty="0"/>
              <a:t>Pandemic Unemployment Assistance (PUA)- Continued</a:t>
            </a:r>
          </a:p>
        </p:txBody>
      </p:sp>
      <p:sp>
        <p:nvSpPr>
          <p:cNvPr id="4" name="Title 3">
            <a:extLst>
              <a:ext uri="{FF2B5EF4-FFF2-40B4-BE49-F238E27FC236}">
                <a16:creationId xmlns:a16="http://schemas.microsoft.com/office/drawing/2014/main" id="{365C6832-258C-4646-A74D-BBA56252BF93}"/>
              </a:ext>
            </a:extLst>
          </p:cNvPr>
          <p:cNvSpPr>
            <a:spLocks noGrp="1"/>
          </p:cNvSpPr>
          <p:nvPr>
            <p:ph type="title"/>
          </p:nvPr>
        </p:nvSpPr>
        <p:spPr/>
        <p:txBody>
          <a:bodyPr/>
          <a:lstStyle/>
          <a:p>
            <a:r>
              <a:rPr lang="en-US" dirty="0"/>
              <a:t>Federal Cares act</a:t>
            </a:r>
          </a:p>
        </p:txBody>
      </p:sp>
      <p:sp>
        <p:nvSpPr>
          <p:cNvPr id="5" name="Content Placeholder 2">
            <a:extLst>
              <a:ext uri="{FF2B5EF4-FFF2-40B4-BE49-F238E27FC236}">
                <a16:creationId xmlns:a16="http://schemas.microsoft.com/office/drawing/2014/main" id="{3BAE5B56-0190-4FEC-A4B9-F83E873DD195}"/>
              </a:ext>
            </a:extLst>
          </p:cNvPr>
          <p:cNvSpPr txBox="1">
            <a:spLocks/>
          </p:cNvSpPr>
          <p:nvPr/>
        </p:nvSpPr>
        <p:spPr bwMode="auto">
          <a:xfrm>
            <a:off x="518678" y="1985828"/>
            <a:ext cx="9939115" cy="408915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marL="800100" lvl="1" indent="-342900">
              <a:buClr>
                <a:srgbClr val="FFC000"/>
              </a:buClr>
              <a:buFont typeface="Arial" panose="020B0604020202020204" pitchFamily="34" charset="0"/>
              <a:buChar char="•"/>
            </a:pPr>
            <a:r>
              <a:rPr lang="en-US" dirty="0"/>
              <a:t>“Covered individual(s)” continued:</a:t>
            </a:r>
          </a:p>
          <a:p>
            <a:pPr marL="1257300" lvl="2" indent="-342900">
              <a:buClr>
                <a:srgbClr val="FFC000"/>
              </a:buClr>
              <a:buFont typeface="Arial" panose="020B0604020202020204" pitchFamily="34" charset="0"/>
              <a:buChar char="•"/>
            </a:pPr>
            <a:r>
              <a:rPr lang="en-US" dirty="0"/>
              <a:t>The individual is unable to reach the place of employment because the individual has been advised by a health care provider to self-quarantine due to concerns related to COVID-19.</a:t>
            </a:r>
          </a:p>
          <a:p>
            <a:pPr marL="1257300" lvl="2" indent="-342900">
              <a:buClr>
                <a:srgbClr val="FFC000"/>
              </a:buClr>
              <a:buFont typeface="Arial" panose="020B0604020202020204" pitchFamily="34" charset="0"/>
              <a:buChar char="•"/>
            </a:pPr>
            <a:r>
              <a:rPr lang="en-US" dirty="0"/>
              <a:t>The individual was scheduled to commence employment and does not have a job or is unable to reach the job as a direct result of the COVID-19 public health emergency.</a:t>
            </a:r>
          </a:p>
          <a:p>
            <a:pPr marL="1257300" lvl="2" indent="-342900">
              <a:buClr>
                <a:srgbClr val="FFC000"/>
              </a:buClr>
              <a:buFont typeface="Arial" panose="020B0604020202020204" pitchFamily="34" charset="0"/>
              <a:buChar char="•"/>
            </a:pPr>
            <a:r>
              <a:rPr lang="en-US" dirty="0"/>
              <a:t>The individual has become the breadwinner or major support for a household because the head of the household has died as a direct result of COVID-19.</a:t>
            </a:r>
          </a:p>
          <a:p>
            <a:pPr marL="1257300" lvl="2" indent="-342900">
              <a:buClr>
                <a:srgbClr val="FFC000"/>
              </a:buClr>
              <a:buFont typeface="Arial" panose="020B0604020202020204" pitchFamily="34" charset="0"/>
              <a:buChar char="•"/>
            </a:pPr>
            <a:r>
              <a:rPr lang="en-US" dirty="0"/>
              <a:t>The individual has to quit his or her job as a direct result of COVID-19.</a:t>
            </a:r>
          </a:p>
          <a:p>
            <a:pPr marL="1257300" lvl="2" indent="-342900">
              <a:buClr>
                <a:srgbClr val="FFC000"/>
              </a:buClr>
              <a:buFont typeface="Arial" panose="020B0604020202020204" pitchFamily="34" charset="0"/>
              <a:buChar char="•"/>
            </a:pPr>
            <a:r>
              <a:rPr lang="en-US" dirty="0"/>
              <a:t>The individual’s place of employment is closed as a direct result of the COVID-19 public health emergency.</a:t>
            </a:r>
          </a:p>
          <a:p>
            <a:pPr marL="1257300" lvl="2" indent="-342900">
              <a:buClr>
                <a:srgbClr val="FFC000"/>
              </a:buClr>
              <a:buFont typeface="Arial" panose="020B0604020202020204" pitchFamily="34" charset="0"/>
              <a:buChar char="•"/>
            </a:pPr>
            <a:r>
              <a:rPr lang="en-US" dirty="0"/>
              <a:t>The individual meets any additional criteria established by the Secretary for unemployment assistance under this section.</a:t>
            </a:r>
          </a:p>
          <a:p>
            <a:pPr marL="742950" lvl="1" indent="-285750">
              <a:buClr>
                <a:srgbClr val="FFC000"/>
              </a:buClr>
              <a:buFont typeface="Arial" panose="020B0604020202020204" pitchFamily="34" charset="0"/>
              <a:buChar char="•"/>
            </a:pPr>
            <a:endParaRPr lang="en-US" sz="2400" dirty="0"/>
          </a:p>
          <a:p>
            <a:pPr algn="r"/>
            <a:r>
              <a:rPr lang="en-US" sz="1600" dirty="0"/>
              <a:t>Department of Labor, UI Program Letter No. 16-20, 04/05/20</a:t>
            </a:r>
          </a:p>
        </p:txBody>
      </p:sp>
    </p:spTree>
    <p:extLst>
      <p:ext uri="{BB962C8B-B14F-4D97-AF65-F5344CB8AC3E}">
        <p14:creationId xmlns:p14="http://schemas.microsoft.com/office/powerpoint/2010/main" val="28365429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AA2C161-9BD2-4526-9951-EF3231553279}"/>
              </a:ext>
            </a:extLst>
          </p:cNvPr>
          <p:cNvSpPr>
            <a:spLocks noGrp="1"/>
          </p:cNvSpPr>
          <p:nvPr>
            <p:ph type="body" sz="quarter" idx="16"/>
          </p:nvPr>
        </p:nvSpPr>
        <p:spPr>
          <a:xfrm>
            <a:off x="520492" y="1376932"/>
            <a:ext cx="8861251" cy="608895"/>
          </a:xfrm>
        </p:spPr>
        <p:txBody>
          <a:bodyPr/>
          <a:lstStyle/>
          <a:p>
            <a:r>
              <a:rPr lang="en-US" dirty="0"/>
              <a:t>Pandemic Unemployment Assistance (PUA)- Continued</a:t>
            </a:r>
          </a:p>
        </p:txBody>
      </p:sp>
      <p:sp>
        <p:nvSpPr>
          <p:cNvPr id="4" name="Title 3">
            <a:extLst>
              <a:ext uri="{FF2B5EF4-FFF2-40B4-BE49-F238E27FC236}">
                <a16:creationId xmlns:a16="http://schemas.microsoft.com/office/drawing/2014/main" id="{365C6832-258C-4646-A74D-BBA56252BF93}"/>
              </a:ext>
            </a:extLst>
          </p:cNvPr>
          <p:cNvSpPr>
            <a:spLocks noGrp="1"/>
          </p:cNvSpPr>
          <p:nvPr>
            <p:ph type="title"/>
          </p:nvPr>
        </p:nvSpPr>
        <p:spPr/>
        <p:txBody>
          <a:bodyPr/>
          <a:lstStyle/>
          <a:p>
            <a:r>
              <a:rPr lang="en-US" dirty="0"/>
              <a:t>Federal Cares act</a:t>
            </a:r>
          </a:p>
        </p:txBody>
      </p:sp>
      <p:sp>
        <p:nvSpPr>
          <p:cNvPr id="5" name="Content Placeholder 2">
            <a:extLst>
              <a:ext uri="{FF2B5EF4-FFF2-40B4-BE49-F238E27FC236}">
                <a16:creationId xmlns:a16="http://schemas.microsoft.com/office/drawing/2014/main" id="{3BAE5B56-0190-4FEC-A4B9-F83E873DD195}"/>
              </a:ext>
            </a:extLst>
          </p:cNvPr>
          <p:cNvSpPr txBox="1">
            <a:spLocks/>
          </p:cNvSpPr>
          <p:nvPr/>
        </p:nvSpPr>
        <p:spPr bwMode="auto">
          <a:xfrm>
            <a:off x="518678" y="1985828"/>
            <a:ext cx="9939115" cy="408915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fontScale="92500"/>
          </a:bodyPr>
          <a:lstStyle/>
          <a:p>
            <a:pPr marL="285750" indent="-285750">
              <a:buClr>
                <a:srgbClr val="FFC000"/>
              </a:buClr>
              <a:buFont typeface="Arial" panose="020B0604020202020204" pitchFamily="34" charset="0"/>
              <a:buChar char="•"/>
            </a:pPr>
            <a:endParaRPr lang="en-US" dirty="0"/>
          </a:p>
          <a:p>
            <a:pPr marL="285750" indent="-285750">
              <a:buClr>
                <a:srgbClr val="FFC000"/>
              </a:buClr>
              <a:buFont typeface="Arial" panose="020B0604020202020204" pitchFamily="34" charset="0"/>
              <a:buChar char="•"/>
            </a:pPr>
            <a:r>
              <a:rPr lang="en-US" dirty="0"/>
              <a:t>Other examples of individuals covered by this program:</a:t>
            </a:r>
          </a:p>
          <a:p>
            <a:pPr marL="742950" lvl="1" indent="-285750">
              <a:buClr>
                <a:srgbClr val="FFC000"/>
              </a:buClr>
              <a:buFont typeface="Arial" panose="020B0604020202020204" pitchFamily="34" charset="0"/>
              <a:buChar char="•"/>
            </a:pPr>
            <a:r>
              <a:rPr lang="en-US" dirty="0"/>
              <a:t>Sole-proprietors;</a:t>
            </a:r>
          </a:p>
          <a:p>
            <a:pPr marL="742950" lvl="1" indent="-285750">
              <a:buClr>
                <a:srgbClr val="FFC000"/>
              </a:buClr>
              <a:buFont typeface="Arial" panose="020B0604020202020204" pitchFamily="34" charset="0"/>
              <a:buChar char="•"/>
            </a:pPr>
            <a:r>
              <a:rPr lang="en-US" dirty="0"/>
              <a:t>Farmers;</a:t>
            </a:r>
          </a:p>
          <a:p>
            <a:pPr marL="742950" lvl="1" indent="-285750">
              <a:buClr>
                <a:srgbClr val="FFC000"/>
              </a:buClr>
              <a:buFont typeface="Arial" panose="020B0604020202020204" pitchFamily="34" charset="0"/>
              <a:buChar char="•"/>
            </a:pPr>
            <a:r>
              <a:rPr lang="en-US" dirty="0"/>
              <a:t>Independent Contractors;</a:t>
            </a:r>
          </a:p>
          <a:p>
            <a:pPr marL="742950" lvl="1" indent="-285750">
              <a:buClr>
                <a:srgbClr val="FFC000"/>
              </a:buClr>
              <a:buFont typeface="Arial" panose="020B0604020202020204" pitchFamily="34" charset="0"/>
              <a:buChar char="•"/>
            </a:pPr>
            <a:r>
              <a:rPr lang="en-US" dirty="0"/>
              <a:t>Corporate Officers, etc.</a:t>
            </a:r>
          </a:p>
          <a:p>
            <a:pPr marL="285750" indent="-285750">
              <a:buClr>
                <a:srgbClr val="FFC000"/>
              </a:buClr>
              <a:buFont typeface="Arial" panose="020B0604020202020204" pitchFamily="34" charset="0"/>
              <a:buChar char="•"/>
            </a:pPr>
            <a:r>
              <a:rPr lang="en-US" dirty="0"/>
              <a:t>The base period to be utilized in computing the PUA weekly amount shall be the most recent tax year that has ended for the individual prior to the individual’s unemployment that was a direct result of the major disaster. (DUA, 20 CFR 625.6)</a:t>
            </a:r>
          </a:p>
          <a:p>
            <a:pPr marL="285750" indent="-285750">
              <a:buClr>
                <a:srgbClr val="FFC000"/>
              </a:buClr>
              <a:buFont typeface="Arial" panose="020B0604020202020204" pitchFamily="34" charset="0"/>
              <a:buChar char="•"/>
            </a:pPr>
            <a:r>
              <a:rPr lang="en-US" dirty="0"/>
              <a:t>The claimant must complete a self-certification form (either paper or on-line) to apply for this program. </a:t>
            </a:r>
          </a:p>
          <a:p>
            <a:pPr marL="285750" indent="-285750">
              <a:buClr>
                <a:srgbClr val="FFC000"/>
              </a:buClr>
              <a:buFont typeface="Arial" panose="020B0604020202020204" pitchFamily="34" charset="0"/>
              <a:buChar char="•"/>
            </a:pPr>
            <a:r>
              <a:rPr lang="en-US" dirty="0"/>
              <a:t>The weekly self-certification for benefits can be filed at </a:t>
            </a:r>
            <a:r>
              <a:rPr lang="en-US" dirty="0">
                <a:hlinkClick r:id="rId2"/>
              </a:rPr>
              <a:t>https://pua.benefits.uc.pa.gov</a:t>
            </a:r>
            <a:r>
              <a:rPr lang="en-US" dirty="0"/>
              <a:t>. </a:t>
            </a:r>
          </a:p>
          <a:p>
            <a:pPr marL="285750" indent="-285750">
              <a:buClr>
                <a:srgbClr val="FFC000"/>
              </a:buClr>
              <a:buFont typeface="Arial" panose="020B0604020202020204" pitchFamily="34" charset="0"/>
              <a:buChar char="•"/>
            </a:pPr>
            <a:r>
              <a:rPr lang="en-US" dirty="0"/>
              <a:t>It is important to note that unlike regular Unemployment Compensation, no PIN numbers are assigned nor required by the claimant to access their PUA claim or to certify their weeks for benefits.</a:t>
            </a:r>
          </a:p>
          <a:p>
            <a:pPr marL="285750" indent="-285750">
              <a:buClr>
                <a:srgbClr val="FFC000"/>
              </a:buClr>
              <a:buFont typeface="Arial" panose="020B0604020202020204" pitchFamily="34" charset="0"/>
              <a:buChar char="•"/>
            </a:pPr>
            <a:endParaRPr lang="en-US" sz="2400" dirty="0"/>
          </a:p>
          <a:p>
            <a:pPr algn="r">
              <a:buClr>
                <a:srgbClr val="FFC000"/>
              </a:buClr>
            </a:pPr>
            <a:r>
              <a:rPr lang="en-US" sz="1600" dirty="0"/>
              <a:t>Department of Labor, UI Program Letter No. 16-20, 04/05/20</a:t>
            </a:r>
          </a:p>
        </p:txBody>
      </p:sp>
    </p:spTree>
    <p:extLst>
      <p:ext uri="{BB962C8B-B14F-4D97-AF65-F5344CB8AC3E}">
        <p14:creationId xmlns:p14="http://schemas.microsoft.com/office/powerpoint/2010/main" val="2594285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70A864B-3F01-45B6-955C-5047D3BA646C}"/>
              </a:ext>
            </a:extLst>
          </p:cNvPr>
          <p:cNvSpPr>
            <a:spLocks noGrp="1"/>
          </p:cNvSpPr>
          <p:nvPr>
            <p:ph idx="1"/>
          </p:nvPr>
        </p:nvSpPr>
        <p:spPr>
          <a:xfrm>
            <a:off x="531378" y="2731085"/>
            <a:ext cx="10631203" cy="3631140"/>
          </a:xfrm>
        </p:spPr>
        <p:txBody>
          <a:bodyPr>
            <a:normAutofit/>
          </a:bodyPr>
          <a:lstStyle/>
          <a:p>
            <a:pPr lvl="0" fontAlgn="base">
              <a:lnSpc>
                <a:spcPct val="100000"/>
              </a:lnSpc>
              <a:spcBef>
                <a:spcPts val="24"/>
              </a:spcBef>
              <a:spcAft>
                <a:spcPct val="0"/>
              </a:spcAft>
              <a:buClr>
                <a:srgbClr val="FFC000"/>
              </a:buClr>
              <a:defRPr/>
            </a:pPr>
            <a:r>
              <a:rPr lang="en-US" sz="2800" b="1" kern="0" dirty="0">
                <a:cs typeface="Arial" charset="0"/>
              </a:rPr>
              <a:t>An individual has the right to file an application</a:t>
            </a:r>
            <a:r>
              <a:rPr lang="en-US" sz="2800" b="1" u="sng" kern="0" dirty="0">
                <a:cs typeface="Arial" charset="0"/>
              </a:rPr>
              <a:t> during </a:t>
            </a:r>
            <a:r>
              <a:rPr lang="en-US" sz="2800" b="1" kern="0" dirty="0">
                <a:cs typeface="Arial" charset="0"/>
              </a:rPr>
              <a:t>the first week they work less than their normal or regular hours. </a:t>
            </a:r>
          </a:p>
          <a:p>
            <a:pPr lvl="0" fontAlgn="base">
              <a:lnSpc>
                <a:spcPct val="100000"/>
              </a:lnSpc>
              <a:spcBef>
                <a:spcPts val="24"/>
              </a:spcBef>
              <a:spcAft>
                <a:spcPct val="0"/>
              </a:spcAft>
              <a:buClr>
                <a:srgbClr val="FFC000"/>
              </a:buClr>
              <a:defRPr/>
            </a:pPr>
            <a:r>
              <a:rPr lang="en-US" sz="2800" dirty="0"/>
              <a:t>The week they open their claim is considered their Application for Benefits Date, or AB Date. This is the date their claim is effective.  The AB date of their claim is always the Sunday immediately preceding the day that they opened their claim. </a:t>
            </a:r>
            <a:r>
              <a:rPr lang="en-US" sz="2800" kern="0" dirty="0">
                <a:cs typeface="Arial" charset="0"/>
              </a:rPr>
              <a:t>(</a:t>
            </a:r>
            <a:r>
              <a:rPr lang="en-US" sz="2800" i="1" kern="0" dirty="0">
                <a:cs typeface="Arial" charset="0"/>
              </a:rPr>
              <a:t>Delaying  filing  an application could cost them benefits</a:t>
            </a:r>
            <a:r>
              <a:rPr lang="en-US" sz="2800" kern="0" dirty="0">
                <a:cs typeface="Arial" charset="0"/>
              </a:rPr>
              <a:t>)</a:t>
            </a:r>
          </a:p>
        </p:txBody>
      </p:sp>
      <p:sp>
        <p:nvSpPr>
          <p:cNvPr id="6" name="Text Placeholder 5">
            <a:extLst>
              <a:ext uri="{FF2B5EF4-FFF2-40B4-BE49-F238E27FC236}">
                <a16:creationId xmlns:a16="http://schemas.microsoft.com/office/drawing/2014/main" id="{F62AE627-A453-4786-B9D2-CEDB2F95FE08}"/>
              </a:ext>
            </a:extLst>
          </p:cNvPr>
          <p:cNvSpPr>
            <a:spLocks noGrp="1"/>
          </p:cNvSpPr>
          <p:nvPr>
            <p:ph type="body" sz="quarter" idx="13"/>
          </p:nvPr>
        </p:nvSpPr>
        <p:spPr>
          <a:xfrm>
            <a:off x="531378" y="2251588"/>
            <a:ext cx="8319324" cy="479497"/>
          </a:xfrm>
        </p:spPr>
        <p:txBody>
          <a:bodyPr/>
          <a:lstStyle/>
          <a:p>
            <a:r>
              <a:rPr lang="en-US" sz="2400" dirty="0"/>
              <a:t>When do I apply? </a:t>
            </a:r>
          </a:p>
          <a:p>
            <a:endParaRPr lang="en-US" sz="2400" dirty="0"/>
          </a:p>
        </p:txBody>
      </p:sp>
      <p:sp>
        <p:nvSpPr>
          <p:cNvPr id="4" name="Title 3">
            <a:extLst>
              <a:ext uri="{FF2B5EF4-FFF2-40B4-BE49-F238E27FC236}">
                <a16:creationId xmlns:a16="http://schemas.microsoft.com/office/drawing/2014/main" id="{BD5E71F9-A781-4125-AA4A-C5B264926406}"/>
              </a:ext>
            </a:extLst>
          </p:cNvPr>
          <p:cNvSpPr>
            <a:spLocks noGrp="1"/>
          </p:cNvSpPr>
          <p:nvPr>
            <p:ph type="title"/>
          </p:nvPr>
        </p:nvSpPr>
        <p:spPr>
          <a:xfrm>
            <a:off x="0" y="899789"/>
            <a:ext cx="9345150" cy="1215566"/>
          </a:xfrm>
        </p:spPr>
        <p:txBody>
          <a:bodyPr>
            <a:noAutofit/>
          </a:bodyPr>
          <a:lstStyle/>
          <a:p>
            <a:pPr lvl="0" algn="ctr" fontAlgn="base">
              <a:lnSpc>
                <a:spcPct val="100000"/>
              </a:lnSpc>
              <a:spcAft>
                <a:spcPct val="0"/>
              </a:spcAft>
              <a:defRPr/>
            </a:pPr>
            <a:r>
              <a:rPr lang="en-US" kern="0" cap="none" dirty="0">
                <a:latin typeface="Calibri" pitchFamily="34" charset="0"/>
              </a:rPr>
              <a:t>WHEN AND HOW TO OPEN A UC CLAIM</a:t>
            </a:r>
          </a:p>
        </p:txBody>
      </p:sp>
    </p:spTree>
    <p:extLst>
      <p:ext uri="{BB962C8B-B14F-4D97-AF65-F5344CB8AC3E}">
        <p14:creationId xmlns:p14="http://schemas.microsoft.com/office/powerpoint/2010/main" val="26114606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AA2C161-9BD2-4526-9951-EF3231553279}"/>
              </a:ext>
            </a:extLst>
          </p:cNvPr>
          <p:cNvSpPr>
            <a:spLocks noGrp="1"/>
          </p:cNvSpPr>
          <p:nvPr>
            <p:ph type="body" sz="quarter" idx="16"/>
          </p:nvPr>
        </p:nvSpPr>
        <p:spPr>
          <a:xfrm>
            <a:off x="520492" y="1376932"/>
            <a:ext cx="8861251" cy="608895"/>
          </a:xfrm>
        </p:spPr>
        <p:txBody>
          <a:bodyPr/>
          <a:lstStyle/>
          <a:p>
            <a:r>
              <a:rPr lang="en-US" dirty="0"/>
              <a:t>Pandemic Unemployment Assistance (PUA)- Continued</a:t>
            </a:r>
          </a:p>
        </p:txBody>
      </p:sp>
      <p:sp>
        <p:nvSpPr>
          <p:cNvPr id="4" name="Title 3">
            <a:extLst>
              <a:ext uri="{FF2B5EF4-FFF2-40B4-BE49-F238E27FC236}">
                <a16:creationId xmlns:a16="http://schemas.microsoft.com/office/drawing/2014/main" id="{365C6832-258C-4646-A74D-BBA56252BF93}"/>
              </a:ext>
            </a:extLst>
          </p:cNvPr>
          <p:cNvSpPr>
            <a:spLocks noGrp="1"/>
          </p:cNvSpPr>
          <p:nvPr>
            <p:ph type="title"/>
          </p:nvPr>
        </p:nvSpPr>
        <p:spPr/>
        <p:txBody>
          <a:bodyPr/>
          <a:lstStyle/>
          <a:p>
            <a:r>
              <a:rPr lang="en-US" dirty="0"/>
              <a:t>Federal Cares act</a:t>
            </a:r>
          </a:p>
        </p:txBody>
      </p:sp>
      <p:sp>
        <p:nvSpPr>
          <p:cNvPr id="5" name="Content Placeholder 2">
            <a:extLst>
              <a:ext uri="{FF2B5EF4-FFF2-40B4-BE49-F238E27FC236}">
                <a16:creationId xmlns:a16="http://schemas.microsoft.com/office/drawing/2014/main" id="{3BAE5B56-0190-4FEC-A4B9-F83E873DD195}"/>
              </a:ext>
            </a:extLst>
          </p:cNvPr>
          <p:cNvSpPr txBox="1">
            <a:spLocks/>
          </p:cNvSpPr>
          <p:nvPr/>
        </p:nvSpPr>
        <p:spPr bwMode="auto">
          <a:xfrm>
            <a:off x="6871063" y="1985828"/>
            <a:ext cx="5107577" cy="79656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algn="ctr">
              <a:buClr>
                <a:srgbClr val="FFC000"/>
              </a:buClr>
            </a:pPr>
            <a:r>
              <a:rPr lang="en-US" sz="2800" dirty="0">
                <a:hlinkClick r:id="rId2"/>
              </a:rPr>
              <a:t>https://pua.benefits.uc.pa.gov</a:t>
            </a:r>
            <a:r>
              <a:rPr lang="en-US" sz="2800" dirty="0"/>
              <a:t> </a:t>
            </a:r>
          </a:p>
        </p:txBody>
      </p:sp>
      <p:pic>
        <p:nvPicPr>
          <p:cNvPr id="6" name="Picture 5">
            <a:extLst>
              <a:ext uri="{FF2B5EF4-FFF2-40B4-BE49-F238E27FC236}">
                <a16:creationId xmlns:a16="http://schemas.microsoft.com/office/drawing/2014/main" id="{F283181D-5694-4A81-87F4-E48C0C5E5B09}"/>
              </a:ext>
            </a:extLst>
          </p:cNvPr>
          <p:cNvPicPr>
            <a:picLocks noChangeAspect="1"/>
          </p:cNvPicPr>
          <p:nvPr/>
        </p:nvPicPr>
        <p:blipFill rotWithShape="1">
          <a:blip r:embed="rId3"/>
          <a:srcRect l="63214" t="15905" r="13000" b="17429"/>
          <a:stretch/>
        </p:blipFill>
        <p:spPr>
          <a:xfrm>
            <a:off x="205168" y="1778409"/>
            <a:ext cx="6443825" cy="50795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a:extLst>
              <a:ext uri="{FF2B5EF4-FFF2-40B4-BE49-F238E27FC236}">
                <a16:creationId xmlns:a16="http://schemas.microsoft.com/office/drawing/2014/main" id="{7CFD53E7-3863-4DC8-9C33-CAE6668C0839}"/>
              </a:ext>
            </a:extLst>
          </p:cNvPr>
          <p:cNvSpPr txBox="1"/>
          <p:nvPr/>
        </p:nvSpPr>
        <p:spPr>
          <a:xfrm>
            <a:off x="6851146" y="3030582"/>
            <a:ext cx="4500477" cy="3139321"/>
          </a:xfrm>
          <a:prstGeom prst="rect">
            <a:avLst/>
          </a:prstGeom>
          <a:noFill/>
        </p:spPr>
        <p:txBody>
          <a:bodyPr wrap="square" rtlCol="0">
            <a:spAutoFit/>
          </a:bodyPr>
          <a:lstStyle/>
          <a:p>
            <a:r>
              <a:rPr lang="en-US" dirty="0"/>
              <a:t>A PUA Claimant Guide can be found at this web site which  will provide information on how to:</a:t>
            </a:r>
          </a:p>
          <a:p>
            <a:pPr marL="285750" indent="-285750">
              <a:buFont typeface="Arial" panose="020B0604020202020204" pitchFamily="34" charset="0"/>
              <a:buChar char="•"/>
            </a:pPr>
            <a:r>
              <a:rPr lang="en-US" dirty="0"/>
              <a:t>Register and File their Initial PUA Claim.</a:t>
            </a:r>
          </a:p>
          <a:p>
            <a:pPr marL="285750" indent="-285750">
              <a:buFont typeface="Arial" panose="020B0604020202020204" pitchFamily="34" charset="0"/>
              <a:buChar char="•"/>
            </a:pPr>
            <a:r>
              <a:rPr lang="en-US" dirty="0"/>
              <a:t>File their PUA Weekly Certification for Benefits.</a:t>
            </a:r>
          </a:p>
          <a:p>
            <a:pPr marL="285750" indent="-285750">
              <a:buFont typeface="Arial" panose="020B0604020202020204" pitchFamily="34" charset="0"/>
              <a:buChar char="•"/>
            </a:pPr>
            <a:r>
              <a:rPr lang="en-US" dirty="0"/>
              <a:t>Check their Claim Status and Payment Details.</a:t>
            </a:r>
          </a:p>
          <a:p>
            <a:pPr marL="285750" indent="-285750">
              <a:buFont typeface="Arial" panose="020B0604020202020204" pitchFamily="34" charset="0"/>
              <a:buChar char="•"/>
            </a:pPr>
            <a:r>
              <a:rPr lang="en-US" dirty="0"/>
              <a:t>Check their Message Center for Claim Notifications.</a:t>
            </a:r>
          </a:p>
          <a:p>
            <a:endParaRPr lang="en-US" dirty="0"/>
          </a:p>
        </p:txBody>
      </p:sp>
    </p:spTree>
    <p:extLst>
      <p:ext uri="{BB962C8B-B14F-4D97-AF65-F5344CB8AC3E}">
        <p14:creationId xmlns:p14="http://schemas.microsoft.com/office/powerpoint/2010/main" val="35972589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AA2C161-9BD2-4526-9951-EF3231553279}"/>
              </a:ext>
            </a:extLst>
          </p:cNvPr>
          <p:cNvSpPr>
            <a:spLocks noGrp="1"/>
          </p:cNvSpPr>
          <p:nvPr>
            <p:ph type="body" sz="quarter" idx="16"/>
          </p:nvPr>
        </p:nvSpPr>
        <p:spPr>
          <a:xfrm>
            <a:off x="520492" y="1376932"/>
            <a:ext cx="8861251" cy="608895"/>
          </a:xfrm>
        </p:spPr>
        <p:txBody>
          <a:bodyPr/>
          <a:lstStyle/>
          <a:p>
            <a:r>
              <a:rPr lang="en-US" dirty="0"/>
              <a:t>Pandemic Unemployment Assistance (PUA)- Continued</a:t>
            </a:r>
          </a:p>
        </p:txBody>
      </p:sp>
      <p:sp>
        <p:nvSpPr>
          <p:cNvPr id="4" name="Title 3">
            <a:extLst>
              <a:ext uri="{FF2B5EF4-FFF2-40B4-BE49-F238E27FC236}">
                <a16:creationId xmlns:a16="http://schemas.microsoft.com/office/drawing/2014/main" id="{365C6832-258C-4646-A74D-BBA56252BF93}"/>
              </a:ext>
            </a:extLst>
          </p:cNvPr>
          <p:cNvSpPr>
            <a:spLocks noGrp="1"/>
          </p:cNvSpPr>
          <p:nvPr>
            <p:ph type="title"/>
          </p:nvPr>
        </p:nvSpPr>
        <p:spPr/>
        <p:txBody>
          <a:bodyPr/>
          <a:lstStyle/>
          <a:p>
            <a:r>
              <a:rPr lang="en-US" dirty="0"/>
              <a:t>Federal Cares act</a:t>
            </a:r>
          </a:p>
        </p:txBody>
      </p:sp>
      <p:sp>
        <p:nvSpPr>
          <p:cNvPr id="5" name="Content Placeholder 2">
            <a:extLst>
              <a:ext uri="{FF2B5EF4-FFF2-40B4-BE49-F238E27FC236}">
                <a16:creationId xmlns:a16="http://schemas.microsoft.com/office/drawing/2014/main" id="{3BAE5B56-0190-4FEC-A4B9-F83E873DD195}"/>
              </a:ext>
            </a:extLst>
          </p:cNvPr>
          <p:cNvSpPr txBox="1">
            <a:spLocks/>
          </p:cNvSpPr>
          <p:nvPr/>
        </p:nvSpPr>
        <p:spPr bwMode="auto">
          <a:xfrm>
            <a:off x="518678" y="2312125"/>
            <a:ext cx="9748728" cy="273304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marL="285750" indent="-285750">
              <a:buFont typeface="Arial" panose="020B0604020202020204" pitchFamily="34" charset="0"/>
              <a:buChar char="•"/>
            </a:pPr>
            <a:endParaRPr lang="en-US" dirty="0"/>
          </a:p>
          <a:p>
            <a:r>
              <a:rPr lang="en-US" dirty="0"/>
              <a:t>If an individual has questions or needs assistance regarding PUA, They can contact us by calling 855-284-8545, Fax 717-772-0378 or by email at </a:t>
            </a:r>
            <a:r>
              <a:rPr lang="en-US" dirty="0">
                <a:hlinkClick r:id="rId2"/>
              </a:rPr>
              <a:t>UCPUA@pa.gov</a:t>
            </a:r>
            <a:r>
              <a:rPr lang="en-US" dirty="0"/>
              <a:t>.</a:t>
            </a:r>
          </a:p>
          <a:p>
            <a:endParaRPr lang="en-US" dirty="0"/>
          </a:p>
          <a:p>
            <a:r>
              <a:rPr lang="en-US" dirty="0"/>
              <a:t>Please Note: This email address is for PUA questions only. Emails not related to PUA will not receive a response.   </a:t>
            </a:r>
          </a:p>
        </p:txBody>
      </p:sp>
    </p:spTree>
    <p:extLst>
      <p:ext uri="{BB962C8B-B14F-4D97-AF65-F5344CB8AC3E}">
        <p14:creationId xmlns:p14="http://schemas.microsoft.com/office/powerpoint/2010/main" val="20512968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AA2C161-9BD2-4526-9951-EF3231553279}"/>
              </a:ext>
            </a:extLst>
          </p:cNvPr>
          <p:cNvSpPr>
            <a:spLocks noGrp="1"/>
          </p:cNvSpPr>
          <p:nvPr>
            <p:ph type="body" sz="quarter" idx="16"/>
          </p:nvPr>
        </p:nvSpPr>
        <p:spPr>
          <a:xfrm>
            <a:off x="520492" y="1376932"/>
            <a:ext cx="8861251" cy="608895"/>
          </a:xfrm>
        </p:spPr>
        <p:txBody>
          <a:bodyPr/>
          <a:lstStyle/>
          <a:p>
            <a:r>
              <a:rPr lang="en-US" dirty="0"/>
              <a:t>Pandemic Emergency Unemployment Compensation (PEUC) – the third program</a:t>
            </a:r>
          </a:p>
        </p:txBody>
      </p:sp>
      <p:sp>
        <p:nvSpPr>
          <p:cNvPr id="4" name="Title 3">
            <a:extLst>
              <a:ext uri="{FF2B5EF4-FFF2-40B4-BE49-F238E27FC236}">
                <a16:creationId xmlns:a16="http://schemas.microsoft.com/office/drawing/2014/main" id="{365C6832-258C-4646-A74D-BBA56252BF93}"/>
              </a:ext>
            </a:extLst>
          </p:cNvPr>
          <p:cNvSpPr>
            <a:spLocks noGrp="1"/>
          </p:cNvSpPr>
          <p:nvPr>
            <p:ph type="title"/>
          </p:nvPr>
        </p:nvSpPr>
        <p:spPr/>
        <p:txBody>
          <a:bodyPr/>
          <a:lstStyle/>
          <a:p>
            <a:r>
              <a:rPr lang="en-US" dirty="0"/>
              <a:t>Federal Cares act</a:t>
            </a:r>
          </a:p>
        </p:txBody>
      </p:sp>
      <p:sp>
        <p:nvSpPr>
          <p:cNvPr id="5" name="Content Placeholder 2">
            <a:extLst>
              <a:ext uri="{FF2B5EF4-FFF2-40B4-BE49-F238E27FC236}">
                <a16:creationId xmlns:a16="http://schemas.microsoft.com/office/drawing/2014/main" id="{3BAE5B56-0190-4FEC-A4B9-F83E873DD195}"/>
              </a:ext>
            </a:extLst>
          </p:cNvPr>
          <p:cNvSpPr txBox="1">
            <a:spLocks/>
          </p:cNvSpPr>
          <p:nvPr/>
        </p:nvSpPr>
        <p:spPr bwMode="auto">
          <a:xfrm>
            <a:off x="518678" y="1985828"/>
            <a:ext cx="9939115" cy="408915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fontScale="92500" lnSpcReduction="20000"/>
          </a:bodyPr>
          <a:lstStyle/>
          <a:p>
            <a:pPr marL="171450" lvl="0" indent="-171450" algn="ctr" fontAlgn="base">
              <a:spcBef>
                <a:spcPts val="24"/>
              </a:spcBef>
              <a:spcAft>
                <a:spcPct val="0"/>
              </a:spcAft>
              <a:buClr>
                <a:srgbClr val="FFC000"/>
              </a:buClr>
              <a:buFont typeface="Arial" panose="020B0604020202020204" pitchFamily="34" charset="0"/>
              <a:buChar char="•"/>
              <a:defRPr/>
            </a:pPr>
            <a:endParaRPr lang="en-US" sz="1200" kern="0" dirty="0">
              <a:cs typeface="Arial" charset="0"/>
            </a:endParaRPr>
          </a:p>
          <a:p>
            <a:pPr marL="285750" indent="-285750">
              <a:buClr>
                <a:srgbClr val="FFC000"/>
              </a:buClr>
              <a:buFont typeface="Arial" panose="020B0604020202020204" pitchFamily="34" charset="0"/>
              <a:buChar char="•"/>
            </a:pPr>
            <a:r>
              <a:rPr lang="en-US" dirty="0"/>
              <a:t>The PEUC program allows states to pay up to 13 weeks of benefits to individuals who:</a:t>
            </a:r>
          </a:p>
          <a:p>
            <a:pPr marL="742950" lvl="1" indent="-285750">
              <a:buClr>
                <a:srgbClr val="FFC000"/>
              </a:buClr>
              <a:buFont typeface="Arial" panose="020B0604020202020204" pitchFamily="34" charset="0"/>
              <a:buChar char="•"/>
            </a:pPr>
            <a:r>
              <a:rPr lang="en-US" dirty="0"/>
              <a:t>have exhausted all rights to regular unemployment compensation under state or Federal law;</a:t>
            </a:r>
          </a:p>
          <a:p>
            <a:pPr marL="742950" lvl="1" indent="-285750">
              <a:buClr>
                <a:srgbClr val="FFC000"/>
              </a:buClr>
              <a:buFont typeface="Arial" panose="020B0604020202020204" pitchFamily="34" charset="0"/>
              <a:buChar char="•"/>
            </a:pPr>
            <a:r>
              <a:rPr lang="en-US" dirty="0"/>
              <a:t>have no rights to regular UC under any other state or Federal law;</a:t>
            </a:r>
          </a:p>
          <a:p>
            <a:pPr marL="742950" lvl="1" indent="-285750">
              <a:buClr>
                <a:srgbClr val="FFC000"/>
              </a:buClr>
              <a:buFont typeface="Arial" panose="020B0604020202020204" pitchFamily="34" charset="0"/>
              <a:buChar char="•"/>
            </a:pPr>
            <a:r>
              <a:rPr lang="en-US" dirty="0"/>
              <a:t>are not receiving compensation under the UC laws of Canada; and</a:t>
            </a:r>
          </a:p>
          <a:p>
            <a:pPr marL="742950" lvl="1" indent="-285750">
              <a:buClr>
                <a:srgbClr val="FFC000"/>
              </a:buClr>
              <a:buFont typeface="Arial" panose="020B0604020202020204" pitchFamily="34" charset="0"/>
              <a:buChar char="•"/>
            </a:pPr>
            <a:r>
              <a:rPr lang="en-US" dirty="0"/>
              <a:t>are able to work, available for work, and actively seeking work, while recognizing that states must provide flexibility in meeting the “actively seeking work” requirement if individuals are unable to search for work because of COVID-19, including because of illness, quarantine, or movement restriction.</a:t>
            </a:r>
          </a:p>
          <a:p>
            <a:pPr marL="285750" indent="-285750">
              <a:buClr>
                <a:srgbClr val="FFC000"/>
              </a:buClr>
              <a:buFont typeface="Arial" panose="020B0604020202020204" pitchFamily="34" charset="0"/>
              <a:buChar char="•"/>
            </a:pPr>
            <a:r>
              <a:rPr lang="en-US" dirty="0"/>
              <a:t>For purposes of PEUC eligibility, an individual is deemed to have exhausted benefits when:</a:t>
            </a:r>
          </a:p>
          <a:p>
            <a:pPr marL="742950" lvl="1" indent="-285750">
              <a:buClr>
                <a:srgbClr val="FFC000"/>
              </a:buClr>
              <a:buFont typeface="Arial" panose="020B0604020202020204" pitchFamily="34" charset="0"/>
              <a:buChar char="•"/>
            </a:pPr>
            <a:r>
              <a:rPr lang="en-US" dirty="0"/>
              <a:t>no payments of regular UC can be made under state law because such individual has received all available regular UC based on employment or wages during such individual’s base period; or</a:t>
            </a:r>
          </a:p>
          <a:p>
            <a:pPr marL="742950" lvl="1" indent="-285750">
              <a:buClr>
                <a:srgbClr val="FFC000"/>
              </a:buClr>
              <a:buFont typeface="Arial" panose="020B0604020202020204" pitchFamily="34" charset="0"/>
              <a:buChar char="•"/>
            </a:pPr>
            <a:r>
              <a:rPr lang="en-US" dirty="0"/>
              <a:t>the individual’s right to such regular UC has been terminated by reason of the expiration of the benefit year with respect to which such rights existed (excluding any benefit year that ended before July 1, 2019).</a:t>
            </a:r>
          </a:p>
          <a:p>
            <a:pPr marL="285750" indent="-285750">
              <a:buClr>
                <a:srgbClr val="FFC000"/>
              </a:buClr>
              <a:buFont typeface="Arial" panose="020B0604020202020204" pitchFamily="34" charset="0"/>
              <a:buChar char="•"/>
            </a:pPr>
            <a:r>
              <a:rPr lang="en-US" dirty="0"/>
              <a:t>Both the costs of the new Federal benefits and the costs of program administration are 100% federally funded.</a:t>
            </a:r>
          </a:p>
          <a:p>
            <a:pPr marL="742950" lvl="1" indent="-285750">
              <a:buClr>
                <a:srgbClr val="FFC000"/>
              </a:buClr>
              <a:buFont typeface="Arial" panose="020B0604020202020204" pitchFamily="34" charset="0"/>
              <a:buChar char="•"/>
            </a:pPr>
            <a:endParaRPr lang="en-US" sz="2400" dirty="0"/>
          </a:p>
          <a:p>
            <a:pPr algn="r"/>
            <a:r>
              <a:rPr lang="en-US" sz="1600" dirty="0"/>
              <a:t>Department of Labor, UI Program Letter No. 17-20, 04/10/20</a:t>
            </a:r>
          </a:p>
        </p:txBody>
      </p:sp>
    </p:spTree>
    <p:extLst>
      <p:ext uri="{BB962C8B-B14F-4D97-AF65-F5344CB8AC3E}">
        <p14:creationId xmlns:p14="http://schemas.microsoft.com/office/powerpoint/2010/main" val="96305960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AA2C161-9BD2-4526-9951-EF3231553279}"/>
              </a:ext>
            </a:extLst>
          </p:cNvPr>
          <p:cNvSpPr>
            <a:spLocks noGrp="1"/>
          </p:cNvSpPr>
          <p:nvPr>
            <p:ph type="body" sz="quarter" idx="16"/>
          </p:nvPr>
        </p:nvSpPr>
        <p:spPr>
          <a:xfrm>
            <a:off x="520492" y="1376932"/>
            <a:ext cx="10158018" cy="608895"/>
          </a:xfrm>
        </p:spPr>
        <p:txBody>
          <a:bodyPr/>
          <a:lstStyle/>
          <a:p>
            <a:r>
              <a:rPr lang="en-US" dirty="0"/>
              <a:t>Pandemic Emergency Unemployment Compensation (PEUC)-Continued</a:t>
            </a:r>
          </a:p>
        </p:txBody>
      </p:sp>
      <p:sp>
        <p:nvSpPr>
          <p:cNvPr id="4" name="Title 3">
            <a:extLst>
              <a:ext uri="{FF2B5EF4-FFF2-40B4-BE49-F238E27FC236}">
                <a16:creationId xmlns:a16="http://schemas.microsoft.com/office/drawing/2014/main" id="{365C6832-258C-4646-A74D-BBA56252BF93}"/>
              </a:ext>
            </a:extLst>
          </p:cNvPr>
          <p:cNvSpPr>
            <a:spLocks noGrp="1"/>
          </p:cNvSpPr>
          <p:nvPr>
            <p:ph type="title"/>
          </p:nvPr>
        </p:nvSpPr>
        <p:spPr/>
        <p:txBody>
          <a:bodyPr/>
          <a:lstStyle/>
          <a:p>
            <a:r>
              <a:rPr lang="en-US" dirty="0"/>
              <a:t>Federal Cares act</a:t>
            </a:r>
          </a:p>
        </p:txBody>
      </p:sp>
      <p:sp>
        <p:nvSpPr>
          <p:cNvPr id="5" name="Content Placeholder 2">
            <a:extLst>
              <a:ext uri="{FF2B5EF4-FFF2-40B4-BE49-F238E27FC236}">
                <a16:creationId xmlns:a16="http://schemas.microsoft.com/office/drawing/2014/main" id="{3BAE5B56-0190-4FEC-A4B9-F83E873DD195}"/>
              </a:ext>
            </a:extLst>
          </p:cNvPr>
          <p:cNvSpPr txBox="1">
            <a:spLocks/>
          </p:cNvSpPr>
          <p:nvPr/>
        </p:nvSpPr>
        <p:spPr bwMode="auto">
          <a:xfrm>
            <a:off x="518678" y="1985828"/>
            <a:ext cx="9939115" cy="408915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fontScale="92500" lnSpcReduction="10000"/>
          </a:bodyPr>
          <a:lstStyle/>
          <a:p>
            <a:pPr marL="171450" indent="-171450">
              <a:buClr>
                <a:srgbClr val="FFC000"/>
              </a:buClr>
              <a:buFont typeface="Arial" panose="020B0604020202020204" pitchFamily="34" charset="0"/>
              <a:buChar char="•"/>
            </a:pPr>
            <a:r>
              <a:rPr lang="en-US" dirty="0"/>
              <a:t>An individual is deemed to have exhausted his/her right to regular compensation under a State law when:</a:t>
            </a:r>
          </a:p>
          <a:p>
            <a:pPr marL="628650" lvl="1" indent="-171450">
              <a:buClr>
                <a:srgbClr val="FFC000"/>
              </a:buClr>
              <a:buFont typeface="Arial" panose="020B0604020202020204" pitchFamily="34" charset="0"/>
              <a:buChar char="•"/>
            </a:pPr>
            <a:r>
              <a:rPr lang="en-US" dirty="0"/>
              <a:t>no payments of regular compensation can be made under such law because such individual has received all regular compensation available to such individual based on employment or wages during such individual’s base period; or</a:t>
            </a:r>
          </a:p>
          <a:p>
            <a:pPr marL="628650" lvl="1" indent="-171450">
              <a:buClr>
                <a:srgbClr val="FFC000"/>
              </a:buClr>
              <a:buFont typeface="Arial" panose="020B0604020202020204" pitchFamily="34" charset="0"/>
              <a:buChar char="•"/>
            </a:pPr>
            <a:r>
              <a:rPr lang="en-US" dirty="0"/>
              <a:t>such individual’s rights to such compensation have been terminated by reason of the expiration of the benefit year with respect to which such rights existed. </a:t>
            </a:r>
          </a:p>
          <a:p>
            <a:pPr marL="171450" indent="-171450">
              <a:buClr>
                <a:srgbClr val="FFC000"/>
              </a:buClr>
              <a:buFont typeface="Arial" panose="020B0604020202020204" pitchFamily="34" charset="0"/>
              <a:buChar char="•"/>
            </a:pPr>
            <a:r>
              <a:rPr lang="en-US" dirty="0"/>
              <a:t>Exhaustees cease to be exhaustees when they can establish a valid new benefit year.</a:t>
            </a:r>
          </a:p>
          <a:p>
            <a:pPr marL="171450" indent="-171450">
              <a:buClr>
                <a:srgbClr val="FFC000"/>
              </a:buClr>
              <a:buFont typeface="Arial" panose="020B0604020202020204" pitchFamily="34" charset="0"/>
              <a:buChar char="•"/>
            </a:pPr>
            <a:r>
              <a:rPr lang="en-US" dirty="0"/>
              <a:t>If the individual can establish a new benefit year in the filing State or in any other state, the individual may not continue to collect PEUC. </a:t>
            </a:r>
          </a:p>
          <a:p>
            <a:pPr marL="171450" indent="-171450">
              <a:buClr>
                <a:srgbClr val="FFC000"/>
              </a:buClr>
              <a:buFont typeface="Arial" panose="020B0604020202020204" pitchFamily="34" charset="0"/>
              <a:buChar char="•"/>
            </a:pPr>
            <a:r>
              <a:rPr lang="en-US" dirty="0"/>
              <a:t>Claimants who have exhausted there 26 weeks of regular UC benefits, and are currently filing for TRA, would be rolled over onto PEUC with the first week ending April 4, 2020.</a:t>
            </a:r>
          </a:p>
          <a:p>
            <a:pPr marL="171450" indent="-171450">
              <a:buClr>
                <a:srgbClr val="FFC000"/>
              </a:buClr>
              <a:buFont typeface="Arial" panose="020B0604020202020204" pitchFamily="34" charset="0"/>
              <a:buChar char="•"/>
            </a:pPr>
            <a:r>
              <a:rPr lang="en-US" dirty="0"/>
              <a:t>The first week for which PEUC may be paid is the week ending April 4, 2020.</a:t>
            </a:r>
          </a:p>
          <a:p>
            <a:pPr marL="171450" indent="-171450">
              <a:buClr>
                <a:srgbClr val="FFC000"/>
              </a:buClr>
              <a:buFont typeface="Arial" panose="020B0604020202020204" pitchFamily="34" charset="0"/>
              <a:buChar char="•"/>
            </a:pPr>
            <a:r>
              <a:rPr lang="en-US" dirty="0"/>
              <a:t>PEUC is only payable for weeks of unemployment ending on or before December 31, 2020. </a:t>
            </a:r>
          </a:p>
          <a:p>
            <a:pPr>
              <a:buClr>
                <a:srgbClr val="FFC000"/>
              </a:buClr>
            </a:pPr>
            <a:endParaRPr lang="en-US" sz="3600" dirty="0"/>
          </a:p>
          <a:p>
            <a:pPr algn="r"/>
            <a:r>
              <a:rPr lang="en-US" sz="1600" dirty="0"/>
              <a:t>Department of Labor, UI Program Letter No. 17-20, 04/10/20</a:t>
            </a:r>
          </a:p>
        </p:txBody>
      </p:sp>
    </p:spTree>
    <p:extLst>
      <p:ext uri="{BB962C8B-B14F-4D97-AF65-F5344CB8AC3E}">
        <p14:creationId xmlns:p14="http://schemas.microsoft.com/office/powerpoint/2010/main" val="13258538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AA2C161-9BD2-4526-9951-EF3231553279}"/>
              </a:ext>
            </a:extLst>
          </p:cNvPr>
          <p:cNvSpPr>
            <a:spLocks noGrp="1"/>
          </p:cNvSpPr>
          <p:nvPr>
            <p:ph type="body" sz="quarter" idx="16"/>
          </p:nvPr>
        </p:nvSpPr>
        <p:spPr>
          <a:xfrm>
            <a:off x="520492" y="1376932"/>
            <a:ext cx="9937301" cy="608895"/>
          </a:xfrm>
        </p:spPr>
        <p:txBody>
          <a:bodyPr/>
          <a:lstStyle/>
          <a:p>
            <a:r>
              <a:rPr lang="en-US" dirty="0"/>
              <a:t>Pandemic Emergency Unemployment Compensation (PEUC)-Continued</a:t>
            </a:r>
          </a:p>
        </p:txBody>
      </p:sp>
      <p:sp>
        <p:nvSpPr>
          <p:cNvPr id="4" name="Title 3">
            <a:extLst>
              <a:ext uri="{FF2B5EF4-FFF2-40B4-BE49-F238E27FC236}">
                <a16:creationId xmlns:a16="http://schemas.microsoft.com/office/drawing/2014/main" id="{365C6832-258C-4646-A74D-BBA56252BF93}"/>
              </a:ext>
            </a:extLst>
          </p:cNvPr>
          <p:cNvSpPr>
            <a:spLocks noGrp="1"/>
          </p:cNvSpPr>
          <p:nvPr>
            <p:ph type="title"/>
          </p:nvPr>
        </p:nvSpPr>
        <p:spPr/>
        <p:txBody>
          <a:bodyPr/>
          <a:lstStyle/>
          <a:p>
            <a:r>
              <a:rPr lang="en-US" dirty="0"/>
              <a:t>Federal Cares act</a:t>
            </a:r>
          </a:p>
        </p:txBody>
      </p:sp>
      <p:sp>
        <p:nvSpPr>
          <p:cNvPr id="5" name="Content Placeholder 2">
            <a:extLst>
              <a:ext uri="{FF2B5EF4-FFF2-40B4-BE49-F238E27FC236}">
                <a16:creationId xmlns:a16="http://schemas.microsoft.com/office/drawing/2014/main" id="{3BAE5B56-0190-4FEC-A4B9-F83E873DD195}"/>
              </a:ext>
            </a:extLst>
          </p:cNvPr>
          <p:cNvSpPr txBox="1">
            <a:spLocks/>
          </p:cNvSpPr>
          <p:nvPr/>
        </p:nvSpPr>
        <p:spPr bwMode="auto">
          <a:xfrm>
            <a:off x="518678" y="1985828"/>
            <a:ext cx="9939115" cy="408915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marL="285750" indent="-285750">
              <a:buClr>
                <a:srgbClr val="FFC000"/>
              </a:buClr>
              <a:buFont typeface="Arial" panose="020B0604020202020204" pitchFamily="34" charset="0"/>
              <a:buChar char="•"/>
            </a:pPr>
            <a:r>
              <a:rPr lang="en-US" dirty="0"/>
              <a:t>The WBA payable to an individual for a week of total unemployment is equal to the amount of regular compensation (including dependents’ allowances) payable to such individual during the applicable benefit year for a week of total unemployment under the applicable state law.</a:t>
            </a:r>
          </a:p>
          <a:p>
            <a:pPr marL="285750" indent="-285750">
              <a:buClr>
                <a:srgbClr val="FFC000"/>
              </a:buClr>
              <a:buFont typeface="Arial" panose="020B0604020202020204" pitchFamily="34" charset="0"/>
              <a:buChar char="•"/>
            </a:pPr>
            <a:r>
              <a:rPr lang="en-US" dirty="0"/>
              <a:t>The amount established in the PEUC account must be equal to 13 times the individual’s average weekly benefit amount (including dependent’s allowances).</a:t>
            </a:r>
          </a:p>
          <a:p>
            <a:pPr marL="285750" indent="-285750">
              <a:buClr>
                <a:srgbClr val="FFC000"/>
              </a:buClr>
              <a:buFont typeface="Arial" panose="020B0604020202020204" pitchFamily="34" charset="0"/>
              <a:buChar char="•"/>
            </a:pPr>
            <a:r>
              <a:rPr lang="en-US" dirty="0"/>
              <a:t>The State must identify individuals who are potentially eligible for PEUC and provide them with appropriate written notification of their potential entitlement to PEUC, including filing instructions. This includes notifying individuals who have established a claim with a benefit year ending after July 1, 2019 and who have either exhausted their entitlement or whose benefit year has expired. </a:t>
            </a:r>
          </a:p>
          <a:p>
            <a:pPr marL="285750" indent="-285750">
              <a:buClr>
                <a:srgbClr val="FFC000"/>
              </a:buClr>
              <a:buFont typeface="Arial" panose="020B0604020202020204" pitchFamily="34" charset="0"/>
              <a:buChar char="•"/>
            </a:pPr>
            <a:r>
              <a:rPr lang="en-US" dirty="0"/>
              <a:t>Applications for PEUC can be file on our web site, </a:t>
            </a:r>
            <a:r>
              <a:rPr lang="en-US" dirty="0">
                <a:hlinkClick r:id="rId2"/>
              </a:rPr>
              <a:t>www.uc.pa.gov</a:t>
            </a:r>
            <a:r>
              <a:rPr lang="en-US" dirty="0"/>
              <a:t>, by clicking on </a:t>
            </a:r>
            <a:r>
              <a:rPr lang="en-US" u="sng" dirty="0"/>
              <a:t>File for PEUC</a:t>
            </a:r>
            <a:r>
              <a:rPr lang="en-US" dirty="0"/>
              <a:t>.</a:t>
            </a:r>
          </a:p>
          <a:p>
            <a:pPr marL="285750" indent="-285750">
              <a:buClr>
                <a:srgbClr val="FFC000"/>
              </a:buClr>
              <a:buFont typeface="Arial" panose="020B0604020202020204" pitchFamily="34" charset="0"/>
              <a:buChar char="•"/>
            </a:pPr>
            <a:r>
              <a:rPr lang="en-US" dirty="0"/>
              <a:t>These payments started to be issued during the week ending May 25, 2020.</a:t>
            </a:r>
          </a:p>
          <a:p>
            <a:pPr>
              <a:buClr>
                <a:srgbClr val="FFC000"/>
              </a:buClr>
            </a:pPr>
            <a:endParaRPr lang="en-US" sz="3600" dirty="0"/>
          </a:p>
          <a:p>
            <a:pPr algn="r"/>
            <a:r>
              <a:rPr lang="en-US" sz="1600" dirty="0"/>
              <a:t>Department of Labor, UI Program Letter No. 17-20, 04/10/20</a:t>
            </a:r>
          </a:p>
        </p:txBody>
      </p:sp>
    </p:spTree>
    <p:extLst>
      <p:ext uri="{BB962C8B-B14F-4D97-AF65-F5344CB8AC3E}">
        <p14:creationId xmlns:p14="http://schemas.microsoft.com/office/powerpoint/2010/main" val="135682448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5F62164-03E9-4A37-B0A9-BF0019AE42C1}"/>
              </a:ext>
            </a:extLst>
          </p:cNvPr>
          <p:cNvSpPr>
            <a:spLocks noGrp="1"/>
          </p:cNvSpPr>
          <p:nvPr>
            <p:ph type="ctrTitle"/>
          </p:nvPr>
        </p:nvSpPr>
        <p:spPr>
          <a:xfrm>
            <a:off x="6375980" y="1250522"/>
            <a:ext cx="4853573" cy="1616252"/>
          </a:xfrm>
        </p:spPr>
        <p:txBody>
          <a:bodyPr/>
          <a:lstStyle/>
          <a:p>
            <a:r>
              <a:rPr lang="en-US" dirty="0"/>
              <a:t>Questions?</a:t>
            </a:r>
          </a:p>
        </p:txBody>
      </p:sp>
      <p:pic>
        <p:nvPicPr>
          <p:cNvPr id="14" name="Picture 2" descr="C:\Documents and Settings\cmcculloug\Local Settings\Temporary Internet Files\Content.IE5\0B310OUC\MC900442072[1].wmf">
            <a:extLst>
              <a:ext uri="{FF2B5EF4-FFF2-40B4-BE49-F238E27FC236}">
                <a16:creationId xmlns:a16="http://schemas.microsoft.com/office/drawing/2014/main" id="{036530E1-AE86-44D6-8FA2-143D695A4478}"/>
              </a:ext>
            </a:extLst>
          </p:cNvPr>
          <p:cNvPicPr>
            <a:picLocks noChangeAspect="1" noChangeArrowheads="1"/>
          </p:cNvPicPr>
          <p:nvPr/>
        </p:nvPicPr>
        <p:blipFill>
          <a:blip r:embed="rId2" cstate="print"/>
          <a:srcRect/>
          <a:stretch>
            <a:fillRect/>
          </a:stretch>
        </p:blipFill>
        <p:spPr bwMode="auto">
          <a:xfrm>
            <a:off x="1820918" y="1250522"/>
            <a:ext cx="4381207" cy="3127375"/>
          </a:xfrm>
          <a:prstGeom prst="rect">
            <a:avLst/>
          </a:prstGeom>
          <a:noFill/>
        </p:spPr>
      </p:pic>
    </p:spTree>
    <p:extLst>
      <p:ext uri="{BB962C8B-B14F-4D97-AF65-F5344CB8AC3E}">
        <p14:creationId xmlns:p14="http://schemas.microsoft.com/office/powerpoint/2010/main" val="717248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70A864B-3F01-45B6-955C-5047D3BA646C}"/>
              </a:ext>
            </a:extLst>
          </p:cNvPr>
          <p:cNvSpPr>
            <a:spLocks noGrp="1"/>
          </p:cNvSpPr>
          <p:nvPr>
            <p:ph idx="1"/>
          </p:nvPr>
        </p:nvSpPr>
        <p:spPr>
          <a:xfrm>
            <a:off x="531378" y="2696579"/>
            <a:ext cx="11355822" cy="3631140"/>
          </a:xfrm>
        </p:spPr>
        <p:txBody>
          <a:bodyPr>
            <a:noAutofit/>
          </a:bodyPr>
          <a:lstStyle/>
          <a:p>
            <a:pPr fontAlgn="base">
              <a:lnSpc>
                <a:spcPct val="100000"/>
              </a:lnSpc>
              <a:spcBef>
                <a:spcPts val="24"/>
              </a:spcBef>
              <a:spcAft>
                <a:spcPct val="0"/>
              </a:spcAft>
              <a:buClr>
                <a:srgbClr val="FFC000"/>
              </a:buClr>
              <a:defRPr/>
            </a:pPr>
            <a:r>
              <a:rPr lang="en-US" sz="2800" kern="0" dirty="0">
                <a:cs typeface="Arial" charset="0"/>
              </a:rPr>
              <a:t>Applications can be filed beginning with the first week affected anytime on our website </a:t>
            </a:r>
            <a:r>
              <a:rPr lang="en-US" sz="2800" u="sng" kern="0" dirty="0">
                <a:cs typeface="Arial" charset="0"/>
                <a:hlinkClick r:id="rId2"/>
              </a:rPr>
              <a:t>www.uc.pa.gov</a:t>
            </a:r>
            <a:r>
              <a:rPr lang="en-US" sz="2800" kern="0" dirty="0">
                <a:cs typeface="Arial" charset="0"/>
              </a:rPr>
              <a:t>  </a:t>
            </a:r>
          </a:p>
          <a:p>
            <a:pPr lvl="1" fontAlgn="base">
              <a:lnSpc>
                <a:spcPct val="100000"/>
              </a:lnSpc>
              <a:spcBef>
                <a:spcPts val="24"/>
              </a:spcBef>
              <a:spcAft>
                <a:spcPct val="0"/>
              </a:spcAft>
              <a:buClr>
                <a:srgbClr val="FFC000"/>
              </a:buClr>
              <a:defRPr/>
            </a:pPr>
            <a:r>
              <a:rPr lang="en-US" sz="2400" kern="0" dirty="0">
                <a:cs typeface="Arial" pitchFamily="34" charset="0"/>
              </a:rPr>
              <a:t>Internet applications are processed by UC Service Centers located throughout the state. If additional info is needed from the application filed online, we will reach out to them directly.</a:t>
            </a:r>
            <a:endParaRPr lang="en-US" sz="2800" kern="0" dirty="0">
              <a:cs typeface="Arial" pitchFamily="34" charset="0"/>
            </a:endParaRPr>
          </a:p>
          <a:p>
            <a:pPr>
              <a:spcBef>
                <a:spcPts val="24"/>
              </a:spcBef>
              <a:buClr>
                <a:srgbClr val="FFC000"/>
              </a:buClr>
              <a:defRPr/>
            </a:pPr>
            <a:r>
              <a:rPr lang="en-US" sz="2800" kern="0" dirty="0">
                <a:cs typeface="Arial" pitchFamily="34" charset="0"/>
              </a:rPr>
              <a:t>If internet is not available, telephone calls to our UC Service Centers are accepted on Monday through Friday, 8 AM to 4 PM, at </a:t>
            </a:r>
            <a:r>
              <a:rPr lang="en-US" sz="2800" b="1" kern="0" dirty="0">
                <a:cs typeface="Arial" pitchFamily="34" charset="0"/>
              </a:rPr>
              <a:t>888-313-7284. </a:t>
            </a:r>
          </a:p>
          <a:p>
            <a:pPr lvl="1">
              <a:spcBef>
                <a:spcPts val="24"/>
              </a:spcBef>
              <a:buClr>
                <a:srgbClr val="FFC000"/>
              </a:buClr>
              <a:defRPr/>
            </a:pPr>
            <a:r>
              <a:rPr lang="en-US" sz="2400" kern="0" dirty="0">
                <a:cs typeface="Arial" pitchFamily="34" charset="0"/>
              </a:rPr>
              <a:t>(TTY: 888-334-4046)</a:t>
            </a:r>
          </a:p>
          <a:p>
            <a:pPr>
              <a:spcBef>
                <a:spcPts val="24"/>
              </a:spcBef>
              <a:buClr>
                <a:srgbClr val="FFC000"/>
              </a:buClr>
              <a:defRPr/>
            </a:pPr>
            <a:r>
              <a:rPr lang="en-US" sz="2800" dirty="0"/>
              <a:t>If an individual is fully or partially unemployed, even if they’re unsure about their financial eligibility, they should apply.  </a:t>
            </a:r>
          </a:p>
        </p:txBody>
      </p:sp>
      <p:sp>
        <p:nvSpPr>
          <p:cNvPr id="6" name="Text Placeholder 5">
            <a:extLst>
              <a:ext uri="{FF2B5EF4-FFF2-40B4-BE49-F238E27FC236}">
                <a16:creationId xmlns:a16="http://schemas.microsoft.com/office/drawing/2014/main" id="{F62AE627-A453-4786-B9D2-CEDB2F95FE08}"/>
              </a:ext>
            </a:extLst>
          </p:cNvPr>
          <p:cNvSpPr>
            <a:spLocks noGrp="1"/>
          </p:cNvSpPr>
          <p:nvPr>
            <p:ph type="body" sz="quarter" idx="13"/>
          </p:nvPr>
        </p:nvSpPr>
        <p:spPr>
          <a:xfrm>
            <a:off x="531378" y="2251587"/>
            <a:ext cx="7342621" cy="608895"/>
          </a:xfrm>
        </p:spPr>
        <p:txBody>
          <a:bodyPr/>
          <a:lstStyle/>
          <a:p>
            <a:r>
              <a:rPr lang="en-US" sz="2400" dirty="0"/>
              <a:t>Where do I apply?</a:t>
            </a:r>
          </a:p>
          <a:p>
            <a:endParaRPr lang="en-US" sz="2400" dirty="0"/>
          </a:p>
        </p:txBody>
      </p:sp>
      <p:sp>
        <p:nvSpPr>
          <p:cNvPr id="4" name="Title 3">
            <a:extLst>
              <a:ext uri="{FF2B5EF4-FFF2-40B4-BE49-F238E27FC236}">
                <a16:creationId xmlns:a16="http://schemas.microsoft.com/office/drawing/2014/main" id="{BD5E71F9-A781-4125-AA4A-C5B264926406}"/>
              </a:ext>
            </a:extLst>
          </p:cNvPr>
          <p:cNvSpPr>
            <a:spLocks noGrp="1"/>
          </p:cNvSpPr>
          <p:nvPr>
            <p:ph type="title"/>
          </p:nvPr>
        </p:nvSpPr>
        <p:spPr>
          <a:xfrm>
            <a:off x="0" y="899789"/>
            <a:ext cx="9345150" cy="1215566"/>
          </a:xfrm>
        </p:spPr>
        <p:txBody>
          <a:bodyPr>
            <a:noAutofit/>
          </a:bodyPr>
          <a:lstStyle/>
          <a:p>
            <a:pPr lvl="0" algn="ctr" fontAlgn="base">
              <a:lnSpc>
                <a:spcPct val="100000"/>
              </a:lnSpc>
              <a:spcAft>
                <a:spcPct val="0"/>
              </a:spcAft>
              <a:defRPr/>
            </a:pPr>
            <a:r>
              <a:rPr lang="en-US" kern="0" cap="none" dirty="0">
                <a:latin typeface="Calibri" pitchFamily="34" charset="0"/>
              </a:rPr>
              <a:t>WHEN AND HOW TO OPEN A UC CLAIM</a:t>
            </a:r>
          </a:p>
        </p:txBody>
      </p:sp>
    </p:spTree>
    <p:extLst>
      <p:ext uri="{BB962C8B-B14F-4D97-AF65-F5344CB8AC3E}">
        <p14:creationId xmlns:p14="http://schemas.microsoft.com/office/powerpoint/2010/main" val="4277750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70A864B-3F01-45B6-955C-5047D3BA646C}"/>
              </a:ext>
            </a:extLst>
          </p:cNvPr>
          <p:cNvSpPr>
            <a:spLocks noGrp="1"/>
          </p:cNvSpPr>
          <p:nvPr>
            <p:ph idx="1"/>
          </p:nvPr>
        </p:nvSpPr>
        <p:spPr>
          <a:xfrm>
            <a:off x="531378" y="2696579"/>
            <a:ext cx="11252305" cy="3928508"/>
          </a:xfrm>
        </p:spPr>
        <p:txBody>
          <a:bodyPr>
            <a:noAutofit/>
          </a:bodyPr>
          <a:lstStyle/>
          <a:p>
            <a:pPr marL="457200" lvl="0" indent="-457200" fontAlgn="base">
              <a:lnSpc>
                <a:spcPct val="100000"/>
              </a:lnSpc>
              <a:spcBef>
                <a:spcPts val="24"/>
              </a:spcBef>
              <a:spcAft>
                <a:spcPct val="0"/>
              </a:spcAft>
              <a:buClr>
                <a:srgbClr val="FFC000"/>
              </a:buClr>
              <a:buFont typeface="+mj-lt"/>
              <a:buAutoNum type="arabicPeriod"/>
              <a:defRPr/>
            </a:pPr>
            <a:r>
              <a:rPr lang="en-US" b="1" kern="0" dirty="0">
                <a:cs typeface="Arial" charset="0"/>
              </a:rPr>
              <a:t>Claim Confirmation Letter </a:t>
            </a:r>
            <a:r>
              <a:rPr lang="en-US" kern="0" dirty="0">
                <a:cs typeface="Arial" charset="0"/>
              </a:rPr>
              <a:t>which confirms the claim was filed, provides their UC </a:t>
            </a:r>
            <a:r>
              <a:rPr lang="en-US" b="1" kern="0" dirty="0">
                <a:cs typeface="Arial" charset="0"/>
              </a:rPr>
              <a:t>P</a:t>
            </a:r>
            <a:r>
              <a:rPr lang="en-US" kern="0" dirty="0">
                <a:cs typeface="Arial" charset="0"/>
              </a:rPr>
              <a:t>ersonal </a:t>
            </a:r>
            <a:r>
              <a:rPr lang="en-US" b="1" kern="0" dirty="0">
                <a:cs typeface="Arial" charset="0"/>
              </a:rPr>
              <a:t>I</a:t>
            </a:r>
            <a:r>
              <a:rPr lang="en-US" kern="0" dirty="0">
                <a:cs typeface="Arial" charset="0"/>
              </a:rPr>
              <a:t>dentification </a:t>
            </a:r>
            <a:r>
              <a:rPr lang="en-US" b="1" kern="0" dirty="0">
                <a:cs typeface="Arial" charset="0"/>
              </a:rPr>
              <a:t>N</a:t>
            </a:r>
            <a:r>
              <a:rPr lang="en-US" kern="0" dirty="0">
                <a:cs typeface="Arial" charset="0"/>
              </a:rPr>
              <a:t>umber (PIN) and has payment option information regarding both the debit card and direct deposit. This form will be mailed every time a new claim is opened.</a:t>
            </a:r>
          </a:p>
          <a:p>
            <a:pPr marL="457200" lvl="0" indent="-457200">
              <a:spcBef>
                <a:spcPts val="24"/>
              </a:spcBef>
              <a:buClr>
                <a:srgbClr val="FFC000"/>
              </a:buClr>
              <a:buFont typeface="+mj-lt"/>
              <a:buAutoNum type="arabicPeriod"/>
              <a:defRPr/>
            </a:pPr>
            <a:r>
              <a:rPr lang="en-US" b="1" kern="0" dirty="0">
                <a:cs typeface="Arial" charset="0"/>
              </a:rPr>
              <a:t>U.S. Bank </a:t>
            </a:r>
            <a:r>
              <a:rPr lang="en-US" b="1" i="1" kern="0" dirty="0">
                <a:cs typeface="Arial" charset="0"/>
              </a:rPr>
              <a:t>ReliaCard</a:t>
            </a:r>
            <a:r>
              <a:rPr lang="en-US" b="1" i="1" kern="0" baseline="30000" dirty="0">
                <a:cs typeface="Arial" charset="0"/>
              </a:rPr>
              <a:t>®</a:t>
            </a:r>
            <a:r>
              <a:rPr lang="en-US" b="1" kern="0" baseline="30000" dirty="0">
                <a:cs typeface="Arial" charset="0"/>
              </a:rPr>
              <a:t> </a:t>
            </a:r>
            <a:r>
              <a:rPr lang="en-US" kern="0" dirty="0">
                <a:cs typeface="Arial" charset="0"/>
              </a:rPr>
              <a:t>(the debit card is our default payment method). The ReliaCard is good for three years.</a:t>
            </a:r>
          </a:p>
          <a:p>
            <a:pPr marL="457200" lvl="0" indent="-457200">
              <a:spcBef>
                <a:spcPts val="24"/>
              </a:spcBef>
              <a:buClr>
                <a:srgbClr val="FFC000"/>
              </a:buClr>
              <a:buFont typeface="+mj-lt"/>
              <a:buAutoNum type="arabicPeriod"/>
              <a:defRPr/>
            </a:pPr>
            <a:r>
              <a:rPr lang="en-US" b="1" kern="0" dirty="0">
                <a:cs typeface="Arial" charset="0"/>
              </a:rPr>
              <a:t>Unemployment Compensation Handbook </a:t>
            </a:r>
            <a:r>
              <a:rPr lang="en-US" kern="0" dirty="0">
                <a:cs typeface="Arial" charset="0"/>
              </a:rPr>
              <a:t>which explains all aspects of the claimant’s responsibilities when claiming unemployment. </a:t>
            </a:r>
            <a:r>
              <a:rPr lang="en-US" dirty="0"/>
              <a:t>The UC Handbook will only be mailed to individuals who open their claim through a live UC agent. </a:t>
            </a:r>
            <a:endParaRPr lang="en-US" kern="0" dirty="0">
              <a:cs typeface="Arial" charset="0"/>
            </a:endParaRPr>
          </a:p>
          <a:p>
            <a:pPr marL="457200" lvl="0" indent="-457200" fontAlgn="base">
              <a:lnSpc>
                <a:spcPct val="100000"/>
              </a:lnSpc>
              <a:spcBef>
                <a:spcPts val="24"/>
              </a:spcBef>
              <a:spcAft>
                <a:spcPct val="0"/>
              </a:spcAft>
              <a:buClr>
                <a:srgbClr val="FFC000"/>
              </a:buClr>
              <a:buFont typeface="+mj-lt"/>
              <a:buAutoNum type="arabicPeriod"/>
              <a:defRPr/>
            </a:pPr>
            <a:r>
              <a:rPr lang="en-US" b="1" kern="0" dirty="0">
                <a:cs typeface="Arial" charset="0"/>
              </a:rPr>
              <a:t>Notice of Financial Determination </a:t>
            </a:r>
            <a:r>
              <a:rPr lang="en-US" kern="0" dirty="0">
                <a:cs typeface="Arial" charset="0"/>
              </a:rPr>
              <a:t>which specifically informs them of their financial eligibility for benefits. This form will be mailed every time a new claim is opened.</a:t>
            </a:r>
          </a:p>
          <a:p>
            <a:pPr marL="0" indent="0">
              <a:buNone/>
            </a:pPr>
            <a:endParaRPr lang="en-US" dirty="0"/>
          </a:p>
        </p:txBody>
      </p:sp>
      <p:sp>
        <p:nvSpPr>
          <p:cNvPr id="6" name="Text Placeholder 5">
            <a:extLst>
              <a:ext uri="{FF2B5EF4-FFF2-40B4-BE49-F238E27FC236}">
                <a16:creationId xmlns:a16="http://schemas.microsoft.com/office/drawing/2014/main" id="{F62AE627-A453-4786-B9D2-CEDB2F95FE08}"/>
              </a:ext>
            </a:extLst>
          </p:cNvPr>
          <p:cNvSpPr>
            <a:spLocks noGrp="1"/>
          </p:cNvSpPr>
          <p:nvPr>
            <p:ph type="body" sz="quarter" idx="13"/>
          </p:nvPr>
        </p:nvSpPr>
        <p:spPr>
          <a:xfrm>
            <a:off x="531378" y="2251587"/>
            <a:ext cx="7342621" cy="608895"/>
          </a:xfrm>
        </p:spPr>
        <p:txBody>
          <a:bodyPr/>
          <a:lstStyle/>
          <a:p>
            <a:r>
              <a:rPr lang="en-US" dirty="0"/>
              <a:t>Within 10-12 days, claimants could receive:</a:t>
            </a:r>
          </a:p>
        </p:txBody>
      </p:sp>
      <p:sp>
        <p:nvSpPr>
          <p:cNvPr id="4" name="Title 3">
            <a:extLst>
              <a:ext uri="{FF2B5EF4-FFF2-40B4-BE49-F238E27FC236}">
                <a16:creationId xmlns:a16="http://schemas.microsoft.com/office/drawing/2014/main" id="{BD5E71F9-A781-4125-AA4A-C5B264926406}"/>
              </a:ext>
            </a:extLst>
          </p:cNvPr>
          <p:cNvSpPr>
            <a:spLocks noGrp="1"/>
          </p:cNvSpPr>
          <p:nvPr>
            <p:ph type="title"/>
          </p:nvPr>
        </p:nvSpPr>
        <p:spPr>
          <a:xfrm>
            <a:off x="303549" y="899789"/>
            <a:ext cx="7798278" cy="1215566"/>
          </a:xfrm>
        </p:spPr>
        <p:txBody>
          <a:bodyPr>
            <a:noAutofit/>
          </a:bodyPr>
          <a:lstStyle/>
          <a:p>
            <a:pPr lvl="0" algn="ctr" fontAlgn="base">
              <a:lnSpc>
                <a:spcPct val="100000"/>
              </a:lnSpc>
              <a:spcAft>
                <a:spcPct val="0"/>
              </a:spcAft>
              <a:defRPr/>
            </a:pPr>
            <a:r>
              <a:rPr lang="en-US" kern="0" cap="none" dirty="0">
                <a:latin typeface="Calibri" pitchFamily="34" charset="0"/>
              </a:rPr>
              <a:t>UC MAILINGS CLAIMANTS RECEIVE</a:t>
            </a:r>
          </a:p>
        </p:txBody>
      </p:sp>
    </p:spTree>
    <p:extLst>
      <p:ext uri="{BB962C8B-B14F-4D97-AF65-F5344CB8AC3E}">
        <p14:creationId xmlns:p14="http://schemas.microsoft.com/office/powerpoint/2010/main" val="1257091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FD5D3CB-6BB4-4E85-9BD5-AFDE3A5528E9}"/>
              </a:ext>
            </a:extLst>
          </p:cNvPr>
          <p:cNvSpPr>
            <a:spLocks noGrp="1"/>
          </p:cNvSpPr>
          <p:nvPr>
            <p:ph type="title"/>
          </p:nvPr>
        </p:nvSpPr>
        <p:spPr/>
        <p:txBody>
          <a:bodyPr/>
          <a:lstStyle/>
          <a:p>
            <a:r>
              <a:rPr lang="en-US" dirty="0"/>
              <a:t>Mailings (continued)</a:t>
            </a:r>
          </a:p>
        </p:txBody>
      </p:sp>
      <p:grpSp>
        <p:nvGrpSpPr>
          <p:cNvPr id="19" name="Group 18">
            <a:extLst>
              <a:ext uri="{FF2B5EF4-FFF2-40B4-BE49-F238E27FC236}">
                <a16:creationId xmlns:a16="http://schemas.microsoft.com/office/drawing/2014/main" id="{C51EA7B5-DDE8-4E55-9051-3F5FB81A26FB}"/>
              </a:ext>
            </a:extLst>
          </p:cNvPr>
          <p:cNvGrpSpPr/>
          <p:nvPr/>
        </p:nvGrpSpPr>
        <p:grpSpPr>
          <a:xfrm>
            <a:off x="6086849" y="1858925"/>
            <a:ext cx="4483052" cy="4330144"/>
            <a:chOff x="4508549" y="1230868"/>
            <a:chExt cx="4483052" cy="4330144"/>
          </a:xfrm>
        </p:grpSpPr>
        <p:sp>
          <p:nvSpPr>
            <p:cNvPr id="14" name="Rectangle 2">
              <a:extLst>
                <a:ext uri="{FF2B5EF4-FFF2-40B4-BE49-F238E27FC236}">
                  <a16:creationId xmlns:a16="http://schemas.microsoft.com/office/drawing/2014/main" id="{3BF1ED69-450F-4307-A7A3-B1C66D91FCFB}"/>
                </a:ext>
              </a:extLst>
            </p:cNvPr>
            <p:cNvSpPr txBox="1">
              <a:spLocks noChangeArrowheads="1"/>
            </p:cNvSpPr>
            <p:nvPr/>
          </p:nvSpPr>
          <p:spPr>
            <a:xfrm>
              <a:off x="4508549" y="2252940"/>
              <a:ext cx="4483052" cy="3308072"/>
            </a:xfrm>
            <a:prstGeom prst="rect">
              <a:avLst/>
            </a:prstGeom>
            <a:gradFill>
              <a:gsLst>
                <a:gs pos="100000">
                  <a:schemeClr val="accent5">
                    <a:lumMod val="20000"/>
                    <a:lumOff val="80000"/>
                  </a:schemeClr>
                </a:gs>
                <a:gs pos="100000">
                  <a:schemeClr val="accent4">
                    <a:lumMod val="105000"/>
                    <a:satMod val="109000"/>
                    <a:tint val="81000"/>
                  </a:schemeClr>
                </a:gs>
              </a:gsLst>
            </a:gradFill>
          </p:spPr>
          <p:style>
            <a:lnRef idx="1">
              <a:schemeClr val="accent4"/>
            </a:lnRef>
            <a:fillRef idx="2">
              <a:schemeClr val="accent4"/>
            </a:fillRef>
            <a:effectRef idx="1">
              <a:schemeClr val="accent4"/>
            </a:effectRef>
            <a:fontRef idx="minor">
              <a:schemeClr val="dk1"/>
            </a:fontRef>
          </p:style>
          <p:txBody>
            <a:bodyPr vert="horz" lIns="91440" tIns="45720" rIns="91440" bIns="0" rtlCol="0" anchor="t">
              <a:normAutofit/>
            </a:bodyPr>
            <a:lstStyle>
              <a:lvl1pPr algn="l" defTabSz="914400" rtl="0" eaLnBrk="1" latinLnBrk="0" hangingPunct="1">
                <a:lnSpc>
                  <a:spcPct val="90000"/>
                </a:lnSpc>
                <a:spcBef>
                  <a:spcPct val="0"/>
                </a:spcBef>
                <a:buNone/>
                <a:defRPr lang="en-IN" sz="3200" b="0" kern="1200" cap="all" baseline="0">
                  <a:solidFill>
                    <a:schemeClr val="accent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endParaRPr lang="en-US" sz="1800" dirty="0">
                <a:solidFill>
                  <a:srgbClr val="FF0000"/>
                </a:solidFill>
              </a:endParaRPr>
            </a:p>
            <a:p>
              <a:r>
                <a:rPr lang="en-US" sz="1800" dirty="0">
                  <a:solidFill>
                    <a:srgbClr val="FF0000"/>
                  </a:solidFill>
                </a:rPr>
                <a:t>The UC Personal Identification Number (PIN) is a four digit number the claimant will need (along with their SSN) to access their claim electronically (our website or the PAT system).</a:t>
              </a:r>
              <a:br>
                <a:rPr lang="en-US" sz="1800" dirty="0">
                  <a:solidFill>
                    <a:srgbClr val="FF0000"/>
                  </a:solidFill>
                </a:rPr>
              </a:br>
              <a:br>
                <a:rPr lang="en-US" sz="1800" dirty="0">
                  <a:solidFill>
                    <a:schemeClr val="tx1"/>
                  </a:solidFill>
                </a:rPr>
              </a:br>
              <a:r>
                <a:rPr lang="en-US" sz="1800" dirty="0">
                  <a:solidFill>
                    <a:schemeClr val="tx1"/>
                  </a:solidFill>
                </a:rPr>
                <a:t>Their UC PIN is a random set of numbers; if they choose, they can change their UC PIN to any four digits they wish at our website. </a:t>
              </a:r>
            </a:p>
          </p:txBody>
        </p:sp>
        <p:sp>
          <p:nvSpPr>
            <p:cNvPr id="15" name="TextBox 14">
              <a:extLst>
                <a:ext uri="{FF2B5EF4-FFF2-40B4-BE49-F238E27FC236}">
                  <a16:creationId xmlns:a16="http://schemas.microsoft.com/office/drawing/2014/main" id="{245762B3-3D8C-4E1C-AE2E-11DCDC7FDD86}"/>
                </a:ext>
              </a:extLst>
            </p:cNvPr>
            <p:cNvSpPr txBox="1"/>
            <p:nvPr/>
          </p:nvSpPr>
          <p:spPr>
            <a:xfrm>
              <a:off x="4648200" y="1230868"/>
              <a:ext cx="4343401" cy="830997"/>
            </a:xfrm>
            <a:prstGeom prst="rect">
              <a:avLst/>
            </a:prstGeom>
            <a:noFill/>
          </p:spPr>
          <p:txBody>
            <a:bodyPr wrap="square" rtlCol="0">
              <a:spAutoFit/>
            </a:bodyPr>
            <a:lstStyle/>
            <a:p>
              <a:r>
                <a:rPr lang="en-US" sz="2400" b="1" u="sng" dirty="0"/>
                <a:t>1. Sample Claim Confirmation Letter</a:t>
              </a:r>
            </a:p>
          </p:txBody>
        </p:sp>
      </p:grpSp>
      <p:grpSp>
        <p:nvGrpSpPr>
          <p:cNvPr id="20" name="Group 19">
            <a:extLst>
              <a:ext uri="{FF2B5EF4-FFF2-40B4-BE49-F238E27FC236}">
                <a16:creationId xmlns:a16="http://schemas.microsoft.com/office/drawing/2014/main" id="{60AFA93B-0032-4C3E-877A-676F9F127B38}"/>
              </a:ext>
            </a:extLst>
          </p:cNvPr>
          <p:cNvGrpSpPr/>
          <p:nvPr/>
        </p:nvGrpSpPr>
        <p:grpSpPr>
          <a:xfrm>
            <a:off x="1628304" y="1356997"/>
            <a:ext cx="3720807" cy="4809337"/>
            <a:chOff x="541375" y="1371600"/>
            <a:chExt cx="3720807" cy="4809337"/>
          </a:xfrm>
        </p:grpSpPr>
        <p:pic>
          <p:nvPicPr>
            <p:cNvPr id="16" name="Picture 15">
              <a:extLst>
                <a:ext uri="{FF2B5EF4-FFF2-40B4-BE49-F238E27FC236}">
                  <a16:creationId xmlns:a16="http://schemas.microsoft.com/office/drawing/2014/main" id="{C1EA6922-F921-4C9E-B232-93E4CBE204EC}"/>
                </a:ext>
              </a:extLst>
            </p:cNvPr>
            <p:cNvPicPr>
              <a:picLocks noChangeAspect="1"/>
            </p:cNvPicPr>
            <p:nvPr/>
          </p:nvPicPr>
          <p:blipFill>
            <a:blip r:embed="rId2"/>
            <a:stretch>
              <a:fillRect/>
            </a:stretch>
          </p:blipFill>
          <p:spPr>
            <a:xfrm>
              <a:off x="541375" y="1371600"/>
              <a:ext cx="3720807" cy="48093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7" name="Oval 16">
              <a:extLst>
                <a:ext uri="{FF2B5EF4-FFF2-40B4-BE49-F238E27FC236}">
                  <a16:creationId xmlns:a16="http://schemas.microsoft.com/office/drawing/2014/main" id="{000BD4E2-562D-41D1-B5DB-9B0BD4F833E5}"/>
                </a:ext>
              </a:extLst>
            </p:cNvPr>
            <p:cNvSpPr/>
            <p:nvPr/>
          </p:nvSpPr>
          <p:spPr bwMode="auto">
            <a:xfrm>
              <a:off x="1449279" y="2895600"/>
              <a:ext cx="1905000" cy="1143000"/>
            </a:xfrm>
            <a:prstGeom prst="ellipse">
              <a:avLst/>
            </a:prstGeom>
            <a:solidFill>
              <a:srgbClr val="FF0000"/>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ctr" defTabSz="914400" rtl="0" eaLnBrk="0" fontAlgn="base" latinLnBrk="0" hangingPunct="0">
                <a:lnSpc>
                  <a:spcPct val="100000"/>
                </a:lnSpc>
                <a:spcBef>
                  <a:spcPct val="20000"/>
                </a:spcBef>
                <a:spcAft>
                  <a:spcPct val="0"/>
                </a:spcAft>
                <a:buClrTx/>
                <a:buSzTx/>
                <a:buFontTx/>
                <a:buNone/>
                <a:tabLst/>
              </a:pPr>
              <a:r>
                <a:rPr kumimoji="0" lang="en-US" b="1" i="0" u="none" strike="noStrike" cap="none" normalizeH="0" baseline="0" dirty="0">
                  <a:ln>
                    <a:noFill/>
                  </a:ln>
                  <a:solidFill>
                    <a:schemeClr val="bg1"/>
                  </a:solidFill>
                  <a:effectLst/>
                  <a:latin typeface="Verdana" pitchFamily="34" charset="0"/>
                </a:rPr>
                <a:t>Find</a:t>
              </a:r>
              <a:r>
                <a:rPr kumimoji="0" lang="en-US" b="1" i="0" u="none" strike="noStrike" cap="none" normalizeH="0" dirty="0">
                  <a:ln>
                    <a:noFill/>
                  </a:ln>
                  <a:solidFill>
                    <a:schemeClr val="bg1"/>
                  </a:solidFill>
                  <a:effectLst/>
                  <a:latin typeface="Verdana" pitchFamily="34" charset="0"/>
                </a:rPr>
                <a:t> </a:t>
              </a:r>
              <a:r>
                <a:rPr kumimoji="0" lang="en-US" b="1" i="0" u="none" strike="noStrike" cap="none" normalizeH="0" baseline="0" dirty="0">
                  <a:ln>
                    <a:noFill/>
                  </a:ln>
                  <a:solidFill>
                    <a:schemeClr val="bg1"/>
                  </a:solidFill>
                  <a:effectLst/>
                  <a:latin typeface="Verdana" pitchFamily="34" charset="0"/>
                </a:rPr>
                <a:t>your PIN here</a:t>
              </a:r>
            </a:p>
          </p:txBody>
        </p:sp>
        <p:sp>
          <p:nvSpPr>
            <p:cNvPr id="18" name="TextBox 17">
              <a:extLst>
                <a:ext uri="{FF2B5EF4-FFF2-40B4-BE49-F238E27FC236}">
                  <a16:creationId xmlns:a16="http://schemas.microsoft.com/office/drawing/2014/main" id="{8929D01F-C929-4003-B3D2-2B81F66F6645}"/>
                </a:ext>
              </a:extLst>
            </p:cNvPr>
            <p:cNvSpPr txBox="1"/>
            <p:nvPr/>
          </p:nvSpPr>
          <p:spPr>
            <a:xfrm>
              <a:off x="711541" y="4038600"/>
              <a:ext cx="3403259" cy="584775"/>
            </a:xfrm>
            <a:prstGeom prst="rect">
              <a:avLst/>
            </a:prstGeom>
            <a:noFill/>
          </p:spPr>
          <p:txBody>
            <a:bodyPr wrap="square" rtlCol="0">
              <a:spAutoFit/>
            </a:bodyPr>
            <a:lstStyle/>
            <a:p>
              <a:r>
                <a:rPr lang="en-US" sz="1600" b="1" dirty="0">
                  <a:highlight>
                    <a:srgbClr val="FFFF00"/>
                  </a:highlight>
                </a:rPr>
                <a:t>Your first scheduled time to file your biweekly claim</a:t>
              </a:r>
            </a:p>
          </p:txBody>
        </p:sp>
      </p:grpSp>
    </p:spTree>
    <p:extLst>
      <p:ext uri="{BB962C8B-B14F-4D97-AF65-F5344CB8AC3E}">
        <p14:creationId xmlns:p14="http://schemas.microsoft.com/office/powerpoint/2010/main" val="2245401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6C658D6-B7AA-4A4C-8F02-E0C3FB3A12CC}"/>
              </a:ext>
            </a:extLst>
          </p:cNvPr>
          <p:cNvSpPr>
            <a:spLocks noGrp="1"/>
          </p:cNvSpPr>
          <p:nvPr>
            <p:ph type="body" sz="quarter" idx="16"/>
          </p:nvPr>
        </p:nvSpPr>
        <p:spPr>
          <a:xfrm>
            <a:off x="518678" y="1176691"/>
            <a:ext cx="7368596" cy="608895"/>
          </a:xfrm>
        </p:spPr>
        <p:txBody>
          <a:bodyPr/>
          <a:lstStyle/>
          <a:p>
            <a:r>
              <a:rPr lang="en-US" dirty="0"/>
              <a:t>Direct Deposit</a:t>
            </a:r>
          </a:p>
        </p:txBody>
      </p:sp>
      <p:sp>
        <p:nvSpPr>
          <p:cNvPr id="4" name="Title 3">
            <a:extLst>
              <a:ext uri="{FF2B5EF4-FFF2-40B4-BE49-F238E27FC236}">
                <a16:creationId xmlns:a16="http://schemas.microsoft.com/office/drawing/2014/main" id="{33270F45-D0EB-4DE1-A3C6-846185C7275A}"/>
              </a:ext>
            </a:extLst>
          </p:cNvPr>
          <p:cNvSpPr>
            <a:spLocks noGrp="1"/>
          </p:cNvSpPr>
          <p:nvPr>
            <p:ph type="title"/>
          </p:nvPr>
        </p:nvSpPr>
        <p:spPr>
          <a:xfrm>
            <a:off x="518678" y="209029"/>
            <a:ext cx="8333222" cy="776316"/>
          </a:xfrm>
        </p:spPr>
        <p:txBody>
          <a:bodyPr/>
          <a:lstStyle/>
          <a:p>
            <a:r>
              <a:rPr lang="en-US" dirty="0"/>
              <a:t>Mailings (continued)</a:t>
            </a:r>
          </a:p>
        </p:txBody>
      </p:sp>
      <p:grpSp>
        <p:nvGrpSpPr>
          <p:cNvPr id="8" name="Group 7">
            <a:extLst>
              <a:ext uri="{FF2B5EF4-FFF2-40B4-BE49-F238E27FC236}">
                <a16:creationId xmlns:a16="http://schemas.microsoft.com/office/drawing/2014/main" id="{18DACB71-605D-413A-B9CE-7AAEDBDF594C}"/>
              </a:ext>
            </a:extLst>
          </p:cNvPr>
          <p:cNvGrpSpPr/>
          <p:nvPr/>
        </p:nvGrpSpPr>
        <p:grpSpPr>
          <a:xfrm>
            <a:off x="282278" y="1538332"/>
            <a:ext cx="5356850" cy="5114161"/>
            <a:chOff x="-441711" y="853643"/>
            <a:chExt cx="5778085" cy="5924900"/>
          </a:xfrm>
        </p:grpSpPr>
        <p:graphicFrame>
          <p:nvGraphicFramePr>
            <p:cNvPr id="5" name="Object 3">
              <a:extLst>
                <a:ext uri="{FF2B5EF4-FFF2-40B4-BE49-F238E27FC236}">
                  <a16:creationId xmlns:a16="http://schemas.microsoft.com/office/drawing/2014/main" id="{42751575-3467-48AC-A680-C91DC15EB372}"/>
                </a:ext>
              </a:extLst>
            </p:cNvPr>
            <p:cNvGraphicFramePr>
              <a:graphicFrameLocks noChangeAspect="1"/>
            </p:cNvGraphicFramePr>
            <p:nvPr>
              <p:extLst>
                <p:ext uri="{D42A27DB-BD31-4B8C-83A1-F6EECF244321}">
                  <p14:modId xmlns:p14="http://schemas.microsoft.com/office/powerpoint/2010/main" val="1894234718"/>
                </p:ext>
              </p:extLst>
            </p:nvPr>
          </p:nvGraphicFramePr>
          <p:xfrm>
            <a:off x="182526" y="2665330"/>
            <a:ext cx="3200400" cy="4113213"/>
          </p:xfrm>
          <a:graphic>
            <a:graphicData uri="http://schemas.openxmlformats.org/presentationml/2006/ole">
              <mc:AlternateContent xmlns:mc="http://schemas.openxmlformats.org/markup-compatibility/2006">
                <mc:Choice xmlns:v="urn:schemas-microsoft-com:vml" Requires="v">
                  <p:oleObj spid="_x0000_s1129" name="Acrobat Document" r:id="rId3" imgW="5670000" imgH="7290000" progId="AcroExch.Document.11">
                    <p:embed/>
                  </p:oleObj>
                </mc:Choice>
                <mc:Fallback>
                  <p:oleObj name="Acrobat Document" r:id="rId3" imgW="5670000" imgH="7290000" progId="AcroExch.Document.11">
                    <p:embed/>
                    <p:pic>
                      <p:nvPicPr>
                        <p:cNvPr id="116739"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526" y="2665330"/>
                          <a:ext cx="3200400" cy="4113213"/>
                        </a:xfrm>
                        <a:prstGeom prst="rect">
                          <a:avLst/>
                        </a:prstGeom>
                        <a:noFill/>
                        <a:ln w="25400">
                          <a:solidFill>
                            <a:schemeClr val="tx1"/>
                          </a:solidFill>
                          <a:miter lim="800000"/>
                          <a:headEnd/>
                          <a:tailEnd/>
                        </a:ln>
                        <a:extLst/>
                      </p:spPr>
                    </p:pic>
                  </p:oleObj>
                </mc:Fallback>
              </mc:AlternateContent>
            </a:graphicData>
          </a:graphic>
        </p:graphicFrame>
        <p:sp>
          <p:nvSpPr>
            <p:cNvPr id="6" name="TextBox 5">
              <a:extLst>
                <a:ext uri="{FF2B5EF4-FFF2-40B4-BE49-F238E27FC236}">
                  <a16:creationId xmlns:a16="http://schemas.microsoft.com/office/drawing/2014/main" id="{A2A5643B-35BF-42EA-AB22-A2011F8DD037}"/>
                </a:ext>
              </a:extLst>
            </p:cNvPr>
            <p:cNvSpPr txBox="1"/>
            <p:nvPr/>
          </p:nvSpPr>
          <p:spPr>
            <a:xfrm>
              <a:off x="916774" y="4545377"/>
              <a:ext cx="4419600" cy="1569660"/>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200" cap="all" dirty="0">
                  <a:ln w="0"/>
                  <a:solidFill>
                    <a:srgbClr val="FF0000"/>
                  </a:solidFill>
                  <a:effectLst>
                    <a:reflection blurRad="12700" stA="50000" endPos="50000" dist="5000" dir="5400000" sy="-100000" rotWithShape="0"/>
                  </a:effectLst>
                </a:rPr>
                <a:t>Direct Deposit is Good for two years</a:t>
              </a:r>
            </a:p>
          </p:txBody>
        </p:sp>
        <p:sp>
          <p:nvSpPr>
            <p:cNvPr id="7" name="TextBox 6">
              <a:extLst>
                <a:ext uri="{FF2B5EF4-FFF2-40B4-BE49-F238E27FC236}">
                  <a16:creationId xmlns:a16="http://schemas.microsoft.com/office/drawing/2014/main" id="{724C09E8-B8AA-42E2-A8FF-9CD2D0357153}"/>
                </a:ext>
              </a:extLst>
            </p:cNvPr>
            <p:cNvSpPr txBox="1"/>
            <p:nvPr/>
          </p:nvSpPr>
          <p:spPr>
            <a:xfrm>
              <a:off x="-441711" y="853643"/>
              <a:ext cx="4022651" cy="1015663"/>
            </a:xfrm>
            <a:prstGeom prst="rect">
              <a:avLst/>
            </a:prstGeom>
            <a:noFill/>
          </p:spPr>
          <p:txBody>
            <a:bodyPr wrap="square" rtlCol="0">
              <a:spAutoFit/>
            </a:bodyPr>
            <a:lstStyle/>
            <a:p>
              <a:r>
                <a:rPr lang="en-US" sz="2000" b="1" dirty="0"/>
                <a:t>Payment Information (Debit Card or Direct Deposit) will be included with their Claim Confirmation Letter.</a:t>
              </a:r>
            </a:p>
          </p:txBody>
        </p:sp>
      </p:grpSp>
      <p:grpSp>
        <p:nvGrpSpPr>
          <p:cNvPr id="11" name="Group 10">
            <a:extLst>
              <a:ext uri="{FF2B5EF4-FFF2-40B4-BE49-F238E27FC236}">
                <a16:creationId xmlns:a16="http://schemas.microsoft.com/office/drawing/2014/main" id="{1704CA65-C3B1-4896-8E2D-53D71B5B6F09}"/>
              </a:ext>
            </a:extLst>
          </p:cNvPr>
          <p:cNvGrpSpPr/>
          <p:nvPr/>
        </p:nvGrpSpPr>
        <p:grpSpPr>
          <a:xfrm>
            <a:off x="5009208" y="625588"/>
            <a:ext cx="6087666" cy="6026905"/>
            <a:chOff x="3306155" y="1033644"/>
            <a:chExt cx="5837632" cy="5505344"/>
          </a:xfrm>
        </p:grpSpPr>
        <p:sp>
          <p:nvSpPr>
            <p:cNvPr id="9" name="Rectangle 2">
              <a:extLst>
                <a:ext uri="{FF2B5EF4-FFF2-40B4-BE49-F238E27FC236}">
                  <a16:creationId xmlns:a16="http://schemas.microsoft.com/office/drawing/2014/main" id="{455D5F3A-B4AA-4959-BB75-F000DE089650}"/>
                </a:ext>
              </a:extLst>
            </p:cNvPr>
            <p:cNvSpPr txBox="1">
              <a:spLocks noChangeArrowheads="1"/>
            </p:cNvSpPr>
            <p:nvPr/>
          </p:nvSpPr>
          <p:spPr>
            <a:xfrm>
              <a:off x="3306155" y="1033644"/>
              <a:ext cx="5673224" cy="2560808"/>
            </a:xfrm>
            <a:prstGeom prst="rect">
              <a:avLst/>
            </a:prstGeom>
            <a:gradFill>
              <a:gsLst>
                <a:gs pos="0">
                  <a:schemeClr val="accent1">
                    <a:lumMod val="10000"/>
                    <a:lumOff val="90000"/>
                  </a:schemeClr>
                </a:gs>
                <a:gs pos="100000">
                  <a:schemeClr val="accent1">
                    <a:lumMod val="10000"/>
                    <a:lumOff val="90000"/>
                  </a:schemeClr>
                </a:gs>
                <a:gs pos="100000">
                  <a:schemeClr val="accent4">
                    <a:lumMod val="105000"/>
                    <a:satMod val="109000"/>
                    <a:tint val="81000"/>
                  </a:schemeClr>
                </a:gs>
              </a:gsLst>
            </a:gradFill>
          </p:spPr>
          <p:style>
            <a:lnRef idx="1">
              <a:schemeClr val="accent4"/>
            </a:lnRef>
            <a:fillRef idx="2">
              <a:schemeClr val="accent4"/>
            </a:fillRef>
            <a:effectRef idx="1">
              <a:schemeClr val="accent4"/>
            </a:effectRef>
            <a:fontRef idx="minor">
              <a:schemeClr val="dk1"/>
            </a:fontRef>
          </p:style>
          <p:txBody>
            <a:bodyPr vert="horz" lIns="91440" tIns="45720" rIns="91440" bIns="0" rtlCol="0" anchor="t">
              <a:normAutofit fontScale="90000"/>
            </a:bodyPr>
            <a:lstStyle>
              <a:lvl1pPr algn="l" defTabSz="914400" rtl="0" eaLnBrk="1" latinLnBrk="0" hangingPunct="1">
                <a:lnSpc>
                  <a:spcPct val="90000"/>
                </a:lnSpc>
                <a:spcBef>
                  <a:spcPct val="0"/>
                </a:spcBef>
                <a:buNone/>
                <a:defRPr lang="en-IN" sz="3200" b="0" kern="1200" cap="all" baseline="0">
                  <a:solidFill>
                    <a:schemeClr val="accent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endParaRPr lang="en-US" sz="1800" dirty="0">
                <a:solidFill>
                  <a:schemeClr val="tx1"/>
                </a:solidFill>
                <a:latin typeface="Arial" pitchFamily="34" charset="0"/>
                <a:cs typeface="Arial" pitchFamily="34" charset="0"/>
              </a:endParaRPr>
            </a:p>
            <a:p>
              <a:r>
                <a:rPr lang="en-US" sz="1800" dirty="0">
                  <a:solidFill>
                    <a:schemeClr val="tx1"/>
                  </a:solidFill>
                  <a:latin typeface="Arial" pitchFamily="34" charset="0"/>
                  <a:cs typeface="Arial" pitchFamily="34" charset="0"/>
                </a:rPr>
                <a:t>A claimant can file an initial application for UC benefits through the Internet and can also sign up for Direct Deposit at the same time but they will need to have the necessary banking information (Bank Name and address, routing number, account number) for </a:t>
              </a:r>
              <a:r>
                <a:rPr lang="en-US" sz="1800">
                  <a:solidFill>
                    <a:schemeClr val="tx1"/>
                  </a:solidFill>
                  <a:latin typeface="Arial" pitchFamily="34" charset="0"/>
                  <a:cs typeface="Arial" pitchFamily="34" charset="0"/>
                </a:rPr>
                <a:t>direct deposit.</a:t>
              </a:r>
              <a:endParaRPr lang="en-US" sz="1800" dirty="0">
                <a:solidFill>
                  <a:schemeClr val="tx1"/>
                </a:solidFill>
                <a:latin typeface="Arial" pitchFamily="34" charset="0"/>
                <a:cs typeface="Arial" pitchFamily="34" charset="0"/>
              </a:endParaRPr>
            </a:p>
            <a:p>
              <a:endParaRPr lang="en-US" sz="1800" dirty="0">
                <a:solidFill>
                  <a:schemeClr val="tx1"/>
                </a:solidFill>
                <a:latin typeface="Arial" pitchFamily="34" charset="0"/>
                <a:cs typeface="Arial" pitchFamily="34" charset="0"/>
              </a:endParaRPr>
            </a:p>
            <a:p>
              <a:r>
                <a:rPr lang="en-US" sz="1800" dirty="0">
                  <a:solidFill>
                    <a:schemeClr val="tx1"/>
                  </a:solidFill>
                  <a:latin typeface="Arial" pitchFamily="34" charset="0"/>
                  <a:cs typeface="Arial" pitchFamily="34" charset="0"/>
                </a:rPr>
                <a:t>Be aware that</a:t>
              </a:r>
              <a:r>
                <a:rPr lang="en-US" sz="1800" dirty="0">
                  <a:solidFill>
                    <a:srgbClr val="C00000"/>
                  </a:solidFill>
                  <a:latin typeface="Arial" pitchFamily="34" charset="0"/>
                  <a:cs typeface="Arial" pitchFamily="34" charset="0"/>
                </a:rPr>
                <a:t> it can take 5 calendar days for Direct Deposit to activate,</a:t>
              </a:r>
              <a:r>
                <a:rPr lang="en-US" sz="1800" dirty="0">
                  <a:solidFill>
                    <a:schemeClr val="accent5">
                      <a:lumMod val="50000"/>
                    </a:schemeClr>
                  </a:solidFill>
                  <a:latin typeface="Arial" pitchFamily="34" charset="0"/>
                  <a:cs typeface="Arial" pitchFamily="34" charset="0"/>
                </a:rPr>
                <a:t> </a:t>
              </a:r>
              <a:r>
                <a:rPr lang="en-US" sz="1800" dirty="0">
                  <a:solidFill>
                    <a:schemeClr val="tx1"/>
                  </a:solidFill>
                  <a:latin typeface="Arial" pitchFamily="34" charset="0"/>
                  <a:cs typeface="Arial" pitchFamily="34" charset="0"/>
                </a:rPr>
                <a:t>so until then, they must use their debit card to access benefits. </a:t>
              </a:r>
              <a:endParaRPr lang="en-US" sz="1800" dirty="0">
                <a:solidFill>
                  <a:schemeClr val="tx1"/>
                </a:solidFill>
              </a:endParaRPr>
            </a:p>
          </p:txBody>
        </p:sp>
        <p:pic>
          <p:nvPicPr>
            <p:cNvPr id="10" name="Picture 5" descr="file a claim">
              <a:extLst>
                <a:ext uri="{FF2B5EF4-FFF2-40B4-BE49-F238E27FC236}">
                  <a16:creationId xmlns:a16="http://schemas.microsoft.com/office/drawing/2014/main" id="{76DBA64C-6BD3-4D7B-A45C-7A36B15D08A9}"/>
                </a:ext>
              </a:extLst>
            </p:cNvPr>
            <p:cNvPicPr>
              <a:picLocks noChangeAspect="1" noChangeArrowheads="1"/>
            </p:cNvPicPr>
            <p:nvPr/>
          </p:nvPicPr>
          <p:blipFill>
            <a:blip r:embed="rId5" cstate="print"/>
            <a:srcRect/>
            <a:stretch>
              <a:fillRect/>
            </a:stretch>
          </p:blipFill>
          <p:spPr bwMode="auto">
            <a:xfrm>
              <a:off x="4383619" y="3949521"/>
              <a:ext cx="4760168" cy="2589467"/>
            </a:xfrm>
            <a:prstGeom prst="rect">
              <a:avLst/>
            </a:prstGeom>
            <a:noFill/>
          </p:spPr>
        </p:pic>
      </p:grpSp>
    </p:spTree>
    <p:extLst>
      <p:ext uri="{BB962C8B-B14F-4D97-AF65-F5344CB8AC3E}">
        <p14:creationId xmlns:p14="http://schemas.microsoft.com/office/powerpoint/2010/main" val="1734152316"/>
      </p:ext>
    </p:extLst>
  </p:cSld>
  <p:clrMapOvr>
    <a:masterClrMapping/>
  </p:clrMapOvr>
</p:sld>
</file>

<file path=ppt/theme/theme1.xml><?xml version="1.0" encoding="utf-8"?>
<a:theme xmlns:a="http://schemas.openxmlformats.org/drawingml/2006/main" name="LandIOfficial">
  <a:themeElements>
    <a:clrScheme name="Custom 14">
      <a:dk1>
        <a:srgbClr val="3F3F3F"/>
      </a:dk1>
      <a:lt1>
        <a:srgbClr val="FFFFFF"/>
      </a:lt1>
      <a:dk2>
        <a:srgbClr val="F2F2F2"/>
      </a:dk2>
      <a:lt2>
        <a:srgbClr val="A5A5A5"/>
      </a:lt2>
      <a:accent1>
        <a:srgbClr val="00194C"/>
      </a:accent1>
      <a:accent2>
        <a:srgbClr val="EAB200"/>
      </a:accent2>
      <a:accent3>
        <a:srgbClr val="F2F2F2"/>
      </a:accent3>
      <a:accent4>
        <a:srgbClr val="954F72"/>
      </a:accent4>
      <a:accent5>
        <a:srgbClr val="00843B"/>
      </a:accent5>
      <a:accent6>
        <a:srgbClr val="014067"/>
      </a:accent6>
      <a:hlink>
        <a:srgbClr val="00194C"/>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andIOfficial" id="{DACBF945-08FD-4472-8A6B-D281E7030E89}" vid="{5F1A4F12-569B-4B40-9602-F9F901E65F8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LandIOfficial</Template>
  <TotalTime>3072</TotalTime>
  <Words>6669</Words>
  <Application>Microsoft Office PowerPoint</Application>
  <PresentationFormat>Widescreen</PresentationFormat>
  <Paragraphs>475</Paragraphs>
  <Slides>55</Slides>
  <Notes>2</Notes>
  <HiddenSlides>2</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2</vt:i4>
      </vt:variant>
      <vt:variant>
        <vt:lpstr>Slide Titles</vt:lpstr>
      </vt:variant>
      <vt:variant>
        <vt:i4>55</vt:i4>
      </vt:variant>
    </vt:vector>
  </HeadingPairs>
  <TitlesOfParts>
    <vt:vector size="68" baseType="lpstr">
      <vt:lpstr>Acumin Pro Condensed Medium</vt:lpstr>
      <vt:lpstr>Arial</vt:lpstr>
      <vt:lpstr>Calibri</vt:lpstr>
      <vt:lpstr>Calibri Light</vt:lpstr>
      <vt:lpstr>CiscoSans ExtraLight</vt:lpstr>
      <vt:lpstr>Gill Sans SemiBold</vt:lpstr>
      <vt:lpstr>Helvetica</vt:lpstr>
      <vt:lpstr>Montserrat</vt:lpstr>
      <vt:lpstr>Times New Roman</vt:lpstr>
      <vt:lpstr>Verdana</vt:lpstr>
      <vt:lpstr>LandIOfficial</vt:lpstr>
      <vt:lpstr>Acrobat Document</vt:lpstr>
      <vt:lpstr>Worksheet</vt:lpstr>
      <vt:lpstr>PA Department of Labor &amp; Industry </vt:lpstr>
      <vt:lpstr>The goal of this training</vt:lpstr>
      <vt:lpstr>UC-101 AGENDA</vt:lpstr>
      <vt:lpstr>UC Eligibility and Covid-19 </vt:lpstr>
      <vt:lpstr>WHEN AND HOW TO OPEN A UC CLAIM</vt:lpstr>
      <vt:lpstr>WHEN AND HOW TO OPEN A UC CLAIM</vt:lpstr>
      <vt:lpstr>UC MAILINGS CLAIMANTS RECEIVE</vt:lpstr>
      <vt:lpstr>Mailings (continued)</vt:lpstr>
      <vt:lpstr>Mailings (continued)</vt:lpstr>
      <vt:lpstr>Mailings (continued)</vt:lpstr>
      <vt:lpstr>Mailings (continued)</vt:lpstr>
      <vt:lpstr>Weekly benefit rates</vt:lpstr>
      <vt:lpstr>Weekly benefit rates</vt:lpstr>
      <vt:lpstr>UC eligibility requirements</vt:lpstr>
      <vt:lpstr>Uc eligibility requirements (continued)</vt:lpstr>
      <vt:lpstr>Uc eligibility requirements (continued)</vt:lpstr>
      <vt:lpstr>Uc eligibility requirements (continued)</vt:lpstr>
      <vt:lpstr>Uc eligibility requirements (continued)</vt:lpstr>
      <vt:lpstr>UC eligibility requirements (continued)</vt:lpstr>
      <vt:lpstr>Uc Eligibility requirements (continued)</vt:lpstr>
      <vt:lpstr>Uc Eligibility requirements (continued)</vt:lpstr>
      <vt:lpstr>Uc Eligibility requirements (continued)</vt:lpstr>
      <vt:lpstr>Uc Eligibility requirements (continued)</vt:lpstr>
      <vt:lpstr>Filing biweekly claims for benefits</vt:lpstr>
      <vt:lpstr>Filing biweekly claims for benefits</vt:lpstr>
      <vt:lpstr>PowerPoint Presentation</vt:lpstr>
      <vt:lpstr>Filing biweekly claims – calendar</vt:lpstr>
      <vt:lpstr>Filing biweekly claims (continued)</vt:lpstr>
      <vt:lpstr>Changes to requirements and important tips</vt:lpstr>
      <vt:lpstr>Changes to requirements</vt:lpstr>
      <vt:lpstr>Important tips </vt:lpstr>
      <vt:lpstr>Important tips (continued)</vt:lpstr>
      <vt:lpstr>Important tips (continued)</vt:lpstr>
      <vt:lpstr>Important tips (continued)</vt:lpstr>
      <vt:lpstr>Important tips (continued)</vt:lpstr>
      <vt:lpstr>Important tips (continued)</vt:lpstr>
      <vt:lpstr>Important tips (continued)</vt:lpstr>
      <vt:lpstr>Contacting UC</vt:lpstr>
      <vt:lpstr>Contacting UC</vt:lpstr>
      <vt:lpstr>Contacting UC</vt:lpstr>
      <vt:lpstr>Contacting UC</vt:lpstr>
      <vt:lpstr>Federal Cares act</vt:lpstr>
      <vt:lpstr>Federal Cares act</vt:lpstr>
      <vt:lpstr>Federal Cares act</vt:lpstr>
      <vt:lpstr>Federal cares act</vt:lpstr>
      <vt:lpstr>Federal Cares act</vt:lpstr>
      <vt:lpstr>Federal Cares act</vt:lpstr>
      <vt:lpstr>Federal Cares act</vt:lpstr>
      <vt:lpstr>Federal Cares act</vt:lpstr>
      <vt:lpstr>Federal Cares act</vt:lpstr>
      <vt:lpstr>Federal Cares act</vt:lpstr>
      <vt:lpstr>Federal Cares act</vt:lpstr>
      <vt:lpstr>Federal Cares act</vt:lpstr>
      <vt:lpstr>Federal Cares act</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 Department of Labor &amp; Industry</dc:title>
  <dc:creator>Shamatutu, Nsungwe</dc:creator>
  <cp:lastModifiedBy>Mccullough, Chester</cp:lastModifiedBy>
  <cp:revision>107</cp:revision>
  <cp:lastPrinted>2020-04-25T16:25:02Z</cp:lastPrinted>
  <dcterms:created xsi:type="dcterms:W3CDTF">2020-04-19T13:17:52Z</dcterms:created>
  <dcterms:modified xsi:type="dcterms:W3CDTF">2020-05-29T10:41:29Z</dcterms:modified>
</cp:coreProperties>
</file>